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21" roundtripDataSignature="AMtx7miMKXj2nnrN/38Tcnhdk7iUcdAV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8d8ebe67e_0_1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8d8ebe67e_0_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e144c852d_1_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e144c852d_1_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b2ff12fc9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b2ff12fc9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9e144c852d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9e144c852d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e144c852d_0_1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e144c852d_0_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b2ff12fc9_0_1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b2ff12fc9_0_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98d8ebe67e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1" name="Google Shape;51;g198d8ebe67e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3" name="Shape 13"/>
        <p:cNvGrpSpPr/>
        <p:nvPr/>
      </p:nvGrpSpPr>
      <p:grpSpPr>
        <a:xfrm>
          <a:off x="0" y="0"/>
          <a:ext cx="0" cy="0"/>
          <a:chOff x="0" y="0"/>
          <a:chExt cx="0" cy="0"/>
        </a:xfrm>
      </p:grpSpPr>
      <p:pic>
        <p:nvPicPr>
          <p:cNvPr id="14" name="Google Shape;14;p12"/>
          <p:cNvPicPr preferRelativeResize="0"/>
          <p:nvPr/>
        </p:nvPicPr>
        <p:blipFill rotWithShape="1">
          <a:blip r:embed="rId2">
            <a:alphaModFix/>
          </a:blip>
          <a:srcRect b="0" l="0" r="0" t="0"/>
          <a:stretch/>
        </p:blipFill>
        <p:spPr>
          <a:xfrm>
            <a:off x="0" y="0"/>
            <a:ext cx="12191999" cy="6857999"/>
          </a:xfrm>
          <a:prstGeom prst="rect">
            <a:avLst/>
          </a:prstGeom>
          <a:noFill/>
          <a:ln>
            <a:noFill/>
          </a:ln>
        </p:spPr>
      </p:pic>
      <p:pic>
        <p:nvPicPr>
          <p:cNvPr id="15" name="Google Shape;15;p12"/>
          <p:cNvPicPr preferRelativeResize="0"/>
          <p:nvPr/>
        </p:nvPicPr>
        <p:blipFill rotWithShape="1">
          <a:blip r:embed="rId3">
            <a:alphaModFix/>
          </a:blip>
          <a:srcRect b="0" l="0" r="0" t="0"/>
          <a:stretch/>
        </p:blipFill>
        <p:spPr>
          <a:xfrm>
            <a:off x="660400" y="6041226"/>
            <a:ext cx="4800599" cy="356028"/>
          </a:xfrm>
          <a:prstGeom prst="rect">
            <a:avLst/>
          </a:prstGeom>
          <a:noFill/>
          <a:ln>
            <a:noFill/>
          </a:ln>
        </p:spPr>
      </p:pic>
      <p:sp>
        <p:nvSpPr>
          <p:cNvPr id="16" name="Google Shape;16;p12"/>
          <p:cNvSpPr txBox="1"/>
          <p:nvPr>
            <p:ph type="ctrTitle"/>
          </p:nvPr>
        </p:nvSpPr>
        <p:spPr>
          <a:xfrm>
            <a:off x="645668" y="2003552"/>
            <a:ext cx="10900663" cy="18237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645668" y="3851655"/>
            <a:ext cx="10900663" cy="16897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lvl1pPr indent="0" lvl="0" marL="38100" marR="0" algn="l">
              <a:lnSpc>
                <a:spcPct val="116875"/>
              </a:lnSpc>
              <a:spcBef>
                <a:spcPts val="0"/>
              </a:spcBef>
              <a:buNone/>
              <a:defRPr b="1" i="0" sz="1600" u="none" cap="none" strike="noStrike">
                <a:solidFill>
                  <a:srgbClr val="666666"/>
                </a:solidFill>
                <a:latin typeface="Arial"/>
                <a:ea typeface="Arial"/>
                <a:cs typeface="Arial"/>
                <a:sym typeface="Arial"/>
              </a:defRPr>
            </a:lvl1pPr>
            <a:lvl2pPr indent="0" lvl="1" marL="38100" marR="0" algn="l">
              <a:lnSpc>
                <a:spcPct val="116875"/>
              </a:lnSpc>
              <a:spcBef>
                <a:spcPts val="0"/>
              </a:spcBef>
              <a:buNone/>
              <a:defRPr b="1" i="0" sz="1600" u="none" cap="none" strike="noStrike">
                <a:solidFill>
                  <a:srgbClr val="666666"/>
                </a:solidFill>
                <a:latin typeface="Arial"/>
                <a:ea typeface="Arial"/>
                <a:cs typeface="Arial"/>
                <a:sym typeface="Arial"/>
              </a:defRPr>
            </a:lvl2pPr>
            <a:lvl3pPr indent="0" lvl="2" marL="38100" marR="0" algn="l">
              <a:lnSpc>
                <a:spcPct val="116875"/>
              </a:lnSpc>
              <a:spcBef>
                <a:spcPts val="0"/>
              </a:spcBef>
              <a:buNone/>
              <a:defRPr b="1" i="0" sz="1600" u="none" cap="none" strike="noStrike">
                <a:solidFill>
                  <a:srgbClr val="666666"/>
                </a:solidFill>
                <a:latin typeface="Arial"/>
                <a:ea typeface="Arial"/>
                <a:cs typeface="Arial"/>
                <a:sym typeface="Arial"/>
              </a:defRPr>
            </a:lvl3pPr>
            <a:lvl4pPr indent="0" lvl="3" marL="38100" marR="0" algn="l">
              <a:lnSpc>
                <a:spcPct val="116875"/>
              </a:lnSpc>
              <a:spcBef>
                <a:spcPts val="0"/>
              </a:spcBef>
              <a:buNone/>
              <a:defRPr b="1" i="0" sz="1600" u="none" cap="none" strike="noStrike">
                <a:solidFill>
                  <a:srgbClr val="666666"/>
                </a:solidFill>
                <a:latin typeface="Arial"/>
                <a:ea typeface="Arial"/>
                <a:cs typeface="Arial"/>
                <a:sym typeface="Arial"/>
              </a:defRPr>
            </a:lvl4pPr>
            <a:lvl5pPr indent="0" lvl="4" marL="38100" marR="0" algn="l">
              <a:lnSpc>
                <a:spcPct val="116875"/>
              </a:lnSpc>
              <a:spcBef>
                <a:spcPts val="0"/>
              </a:spcBef>
              <a:buNone/>
              <a:defRPr b="1" i="0" sz="1600" u="none" cap="none" strike="noStrike">
                <a:solidFill>
                  <a:srgbClr val="666666"/>
                </a:solidFill>
                <a:latin typeface="Arial"/>
                <a:ea typeface="Arial"/>
                <a:cs typeface="Arial"/>
                <a:sym typeface="Arial"/>
              </a:defRPr>
            </a:lvl5pPr>
            <a:lvl6pPr indent="0" lvl="5" marL="38100" marR="0" algn="l">
              <a:lnSpc>
                <a:spcPct val="116875"/>
              </a:lnSpc>
              <a:spcBef>
                <a:spcPts val="0"/>
              </a:spcBef>
              <a:buNone/>
              <a:defRPr b="1" i="0" sz="1600" u="none" cap="none" strike="noStrike">
                <a:solidFill>
                  <a:srgbClr val="666666"/>
                </a:solidFill>
                <a:latin typeface="Arial"/>
                <a:ea typeface="Arial"/>
                <a:cs typeface="Arial"/>
                <a:sym typeface="Arial"/>
              </a:defRPr>
            </a:lvl6pPr>
            <a:lvl7pPr indent="0" lvl="6" marL="38100" marR="0" algn="l">
              <a:lnSpc>
                <a:spcPct val="116875"/>
              </a:lnSpc>
              <a:spcBef>
                <a:spcPts val="0"/>
              </a:spcBef>
              <a:buNone/>
              <a:defRPr b="1" i="0" sz="1600" u="none" cap="none" strike="noStrike">
                <a:solidFill>
                  <a:srgbClr val="666666"/>
                </a:solidFill>
                <a:latin typeface="Arial"/>
                <a:ea typeface="Arial"/>
                <a:cs typeface="Arial"/>
                <a:sym typeface="Arial"/>
              </a:defRPr>
            </a:lvl7pPr>
            <a:lvl8pPr indent="0" lvl="7" marL="38100" marR="0" algn="l">
              <a:lnSpc>
                <a:spcPct val="116875"/>
              </a:lnSpc>
              <a:spcBef>
                <a:spcPts val="0"/>
              </a:spcBef>
              <a:buNone/>
              <a:defRPr b="1" i="0" sz="1600" u="none" cap="none" strike="noStrike">
                <a:solidFill>
                  <a:srgbClr val="666666"/>
                </a:solidFill>
                <a:latin typeface="Arial"/>
                <a:ea typeface="Arial"/>
                <a:cs typeface="Arial"/>
                <a:sym typeface="Arial"/>
              </a:defRPr>
            </a:lvl8pPr>
            <a:lvl9pPr indent="0" lvl="8" marL="38100" marR="0" algn="l">
              <a:lnSpc>
                <a:spcPct val="116875"/>
              </a:lnSpc>
              <a:spcBef>
                <a:spcPts val="0"/>
              </a:spcBef>
              <a:buNone/>
              <a:defRPr b="1" i="0" sz="1600" u="none" cap="none" strike="noStrike">
                <a:solidFill>
                  <a:srgbClr val="666666"/>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3"/>
          <p:cNvSpPr txBox="1"/>
          <p:nvPr>
            <p:ph type="title"/>
          </p:nvPr>
        </p:nvSpPr>
        <p:spPr>
          <a:xfrm>
            <a:off x="639953" y="1480574"/>
            <a:ext cx="3407410" cy="6045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800">
                <a:solidFill>
                  <a:srgbClr val="005BBB"/>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715476" y="2053404"/>
            <a:ext cx="9196705" cy="28441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100">
                <a:solidFill>
                  <a:srgbClr val="666666"/>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1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lvl1pPr indent="0" lvl="0" marL="38100" marR="0" algn="l">
              <a:lnSpc>
                <a:spcPct val="116875"/>
              </a:lnSpc>
              <a:spcBef>
                <a:spcPts val="0"/>
              </a:spcBef>
              <a:buNone/>
              <a:defRPr b="1" i="0" sz="1600" u="none" cap="none" strike="noStrike">
                <a:solidFill>
                  <a:srgbClr val="666666"/>
                </a:solidFill>
                <a:latin typeface="Arial"/>
                <a:ea typeface="Arial"/>
                <a:cs typeface="Arial"/>
                <a:sym typeface="Arial"/>
              </a:defRPr>
            </a:lvl1pPr>
            <a:lvl2pPr indent="0" lvl="1" marL="38100" marR="0" algn="l">
              <a:lnSpc>
                <a:spcPct val="116875"/>
              </a:lnSpc>
              <a:spcBef>
                <a:spcPts val="0"/>
              </a:spcBef>
              <a:buNone/>
              <a:defRPr b="1" i="0" sz="1600" u="none" cap="none" strike="noStrike">
                <a:solidFill>
                  <a:srgbClr val="666666"/>
                </a:solidFill>
                <a:latin typeface="Arial"/>
                <a:ea typeface="Arial"/>
                <a:cs typeface="Arial"/>
                <a:sym typeface="Arial"/>
              </a:defRPr>
            </a:lvl2pPr>
            <a:lvl3pPr indent="0" lvl="2" marL="38100" marR="0" algn="l">
              <a:lnSpc>
                <a:spcPct val="116875"/>
              </a:lnSpc>
              <a:spcBef>
                <a:spcPts val="0"/>
              </a:spcBef>
              <a:buNone/>
              <a:defRPr b="1" i="0" sz="1600" u="none" cap="none" strike="noStrike">
                <a:solidFill>
                  <a:srgbClr val="666666"/>
                </a:solidFill>
                <a:latin typeface="Arial"/>
                <a:ea typeface="Arial"/>
                <a:cs typeface="Arial"/>
                <a:sym typeface="Arial"/>
              </a:defRPr>
            </a:lvl3pPr>
            <a:lvl4pPr indent="0" lvl="3" marL="38100" marR="0" algn="l">
              <a:lnSpc>
                <a:spcPct val="116875"/>
              </a:lnSpc>
              <a:spcBef>
                <a:spcPts val="0"/>
              </a:spcBef>
              <a:buNone/>
              <a:defRPr b="1" i="0" sz="1600" u="none" cap="none" strike="noStrike">
                <a:solidFill>
                  <a:srgbClr val="666666"/>
                </a:solidFill>
                <a:latin typeface="Arial"/>
                <a:ea typeface="Arial"/>
                <a:cs typeface="Arial"/>
                <a:sym typeface="Arial"/>
              </a:defRPr>
            </a:lvl4pPr>
            <a:lvl5pPr indent="0" lvl="4" marL="38100" marR="0" algn="l">
              <a:lnSpc>
                <a:spcPct val="116875"/>
              </a:lnSpc>
              <a:spcBef>
                <a:spcPts val="0"/>
              </a:spcBef>
              <a:buNone/>
              <a:defRPr b="1" i="0" sz="1600" u="none" cap="none" strike="noStrike">
                <a:solidFill>
                  <a:srgbClr val="666666"/>
                </a:solidFill>
                <a:latin typeface="Arial"/>
                <a:ea typeface="Arial"/>
                <a:cs typeface="Arial"/>
                <a:sym typeface="Arial"/>
              </a:defRPr>
            </a:lvl5pPr>
            <a:lvl6pPr indent="0" lvl="5" marL="38100" marR="0" algn="l">
              <a:lnSpc>
                <a:spcPct val="116875"/>
              </a:lnSpc>
              <a:spcBef>
                <a:spcPts val="0"/>
              </a:spcBef>
              <a:buNone/>
              <a:defRPr b="1" i="0" sz="1600" u="none" cap="none" strike="noStrike">
                <a:solidFill>
                  <a:srgbClr val="666666"/>
                </a:solidFill>
                <a:latin typeface="Arial"/>
                <a:ea typeface="Arial"/>
                <a:cs typeface="Arial"/>
                <a:sym typeface="Arial"/>
              </a:defRPr>
            </a:lvl6pPr>
            <a:lvl7pPr indent="0" lvl="6" marL="38100" marR="0" algn="l">
              <a:lnSpc>
                <a:spcPct val="116875"/>
              </a:lnSpc>
              <a:spcBef>
                <a:spcPts val="0"/>
              </a:spcBef>
              <a:buNone/>
              <a:defRPr b="1" i="0" sz="1600" u="none" cap="none" strike="noStrike">
                <a:solidFill>
                  <a:srgbClr val="666666"/>
                </a:solidFill>
                <a:latin typeface="Arial"/>
                <a:ea typeface="Arial"/>
                <a:cs typeface="Arial"/>
                <a:sym typeface="Arial"/>
              </a:defRPr>
            </a:lvl7pPr>
            <a:lvl8pPr indent="0" lvl="7" marL="38100" marR="0" algn="l">
              <a:lnSpc>
                <a:spcPct val="116875"/>
              </a:lnSpc>
              <a:spcBef>
                <a:spcPts val="0"/>
              </a:spcBef>
              <a:buNone/>
              <a:defRPr b="1" i="0" sz="1600" u="none" cap="none" strike="noStrike">
                <a:solidFill>
                  <a:srgbClr val="666666"/>
                </a:solidFill>
                <a:latin typeface="Arial"/>
                <a:ea typeface="Arial"/>
                <a:cs typeface="Arial"/>
                <a:sym typeface="Arial"/>
              </a:defRPr>
            </a:lvl8pPr>
            <a:lvl9pPr indent="0" lvl="8" marL="38100" marR="0" algn="l">
              <a:lnSpc>
                <a:spcPct val="116875"/>
              </a:lnSpc>
              <a:spcBef>
                <a:spcPts val="0"/>
              </a:spcBef>
              <a:buNone/>
              <a:defRPr b="1" i="0" sz="1600" u="none" cap="none" strike="noStrike">
                <a:solidFill>
                  <a:srgbClr val="666666"/>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14"/>
          <p:cNvSpPr txBox="1"/>
          <p:nvPr>
            <p:ph type="title"/>
          </p:nvPr>
        </p:nvSpPr>
        <p:spPr>
          <a:xfrm>
            <a:off x="639953" y="1480574"/>
            <a:ext cx="3407410" cy="6045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800">
                <a:solidFill>
                  <a:srgbClr val="005BBB"/>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14"/>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lvl1pPr indent="0" lvl="0" marL="38100" marR="0" algn="l">
              <a:lnSpc>
                <a:spcPct val="116875"/>
              </a:lnSpc>
              <a:spcBef>
                <a:spcPts val="0"/>
              </a:spcBef>
              <a:buNone/>
              <a:defRPr b="1" i="0" sz="1600" u="none" cap="none" strike="noStrike">
                <a:solidFill>
                  <a:srgbClr val="666666"/>
                </a:solidFill>
                <a:latin typeface="Arial"/>
                <a:ea typeface="Arial"/>
                <a:cs typeface="Arial"/>
                <a:sym typeface="Arial"/>
              </a:defRPr>
            </a:lvl1pPr>
            <a:lvl2pPr indent="0" lvl="1" marL="38100" marR="0" algn="l">
              <a:lnSpc>
                <a:spcPct val="116875"/>
              </a:lnSpc>
              <a:spcBef>
                <a:spcPts val="0"/>
              </a:spcBef>
              <a:buNone/>
              <a:defRPr b="1" i="0" sz="1600" u="none" cap="none" strike="noStrike">
                <a:solidFill>
                  <a:srgbClr val="666666"/>
                </a:solidFill>
                <a:latin typeface="Arial"/>
                <a:ea typeface="Arial"/>
                <a:cs typeface="Arial"/>
                <a:sym typeface="Arial"/>
              </a:defRPr>
            </a:lvl2pPr>
            <a:lvl3pPr indent="0" lvl="2" marL="38100" marR="0" algn="l">
              <a:lnSpc>
                <a:spcPct val="116875"/>
              </a:lnSpc>
              <a:spcBef>
                <a:spcPts val="0"/>
              </a:spcBef>
              <a:buNone/>
              <a:defRPr b="1" i="0" sz="1600" u="none" cap="none" strike="noStrike">
                <a:solidFill>
                  <a:srgbClr val="666666"/>
                </a:solidFill>
                <a:latin typeface="Arial"/>
                <a:ea typeface="Arial"/>
                <a:cs typeface="Arial"/>
                <a:sym typeface="Arial"/>
              </a:defRPr>
            </a:lvl3pPr>
            <a:lvl4pPr indent="0" lvl="3" marL="38100" marR="0" algn="l">
              <a:lnSpc>
                <a:spcPct val="116875"/>
              </a:lnSpc>
              <a:spcBef>
                <a:spcPts val="0"/>
              </a:spcBef>
              <a:buNone/>
              <a:defRPr b="1" i="0" sz="1600" u="none" cap="none" strike="noStrike">
                <a:solidFill>
                  <a:srgbClr val="666666"/>
                </a:solidFill>
                <a:latin typeface="Arial"/>
                <a:ea typeface="Arial"/>
                <a:cs typeface="Arial"/>
                <a:sym typeface="Arial"/>
              </a:defRPr>
            </a:lvl4pPr>
            <a:lvl5pPr indent="0" lvl="4" marL="38100" marR="0" algn="l">
              <a:lnSpc>
                <a:spcPct val="116875"/>
              </a:lnSpc>
              <a:spcBef>
                <a:spcPts val="0"/>
              </a:spcBef>
              <a:buNone/>
              <a:defRPr b="1" i="0" sz="1600" u="none" cap="none" strike="noStrike">
                <a:solidFill>
                  <a:srgbClr val="666666"/>
                </a:solidFill>
                <a:latin typeface="Arial"/>
                <a:ea typeface="Arial"/>
                <a:cs typeface="Arial"/>
                <a:sym typeface="Arial"/>
              </a:defRPr>
            </a:lvl5pPr>
            <a:lvl6pPr indent="0" lvl="5" marL="38100" marR="0" algn="l">
              <a:lnSpc>
                <a:spcPct val="116875"/>
              </a:lnSpc>
              <a:spcBef>
                <a:spcPts val="0"/>
              </a:spcBef>
              <a:buNone/>
              <a:defRPr b="1" i="0" sz="1600" u="none" cap="none" strike="noStrike">
                <a:solidFill>
                  <a:srgbClr val="666666"/>
                </a:solidFill>
                <a:latin typeface="Arial"/>
                <a:ea typeface="Arial"/>
                <a:cs typeface="Arial"/>
                <a:sym typeface="Arial"/>
              </a:defRPr>
            </a:lvl6pPr>
            <a:lvl7pPr indent="0" lvl="6" marL="38100" marR="0" algn="l">
              <a:lnSpc>
                <a:spcPct val="116875"/>
              </a:lnSpc>
              <a:spcBef>
                <a:spcPts val="0"/>
              </a:spcBef>
              <a:buNone/>
              <a:defRPr b="1" i="0" sz="1600" u="none" cap="none" strike="noStrike">
                <a:solidFill>
                  <a:srgbClr val="666666"/>
                </a:solidFill>
                <a:latin typeface="Arial"/>
                <a:ea typeface="Arial"/>
                <a:cs typeface="Arial"/>
                <a:sym typeface="Arial"/>
              </a:defRPr>
            </a:lvl7pPr>
            <a:lvl8pPr indent="0" lvl="7" marL="38100" marR="0" algn="l">
              <a:lnSpc>
                <a:spcPct val="116875"/>
              </a:lnSpc>
              <a:spcBef>
                <a:spcPts val="0"/>
              </a:spcBef>
              <a:buNone/>
              <a:defRPr b="1" i="0" sz="1600" u="none" cap="none" strike="noStrike">
                <a:solidFill>
                  <a:srgbClr val="666666"/>
                </a:solidFill>
                <a:latin typeface="Arial"/>
                <a:ea typeface="Arial"/>
                <a:cs typeface="Arial"/>
                <a:sym typeface="Arial"/>
              </a:defRPr>
            </a:lvl8pPr>
            <a:lvl9pPr indent="0" lvl="8" marL="38100" marR="0" algn="l">
              <a:lnSpc>
                <a:spcPct val="116875"/>
              </a:lnSpc>
              <a:spcBef>
                <a:spcPts val="0"/>
              </a:spcBef>
              <a:buNone/>
              <a:defRPr b="1" i="0" sz="1600" u="none" cap="none" strike="noStrike">
                <a:solidFill>
                  <a:srgbClr val="666666"/>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15"/>
          <p:cNvSpPr txBox="1"/>
          <p:nvPr>
            <p:ph type="title"/>
          </p:nvPr>
        </p:nvSpPr>
        <p:spPr>
          <a:xfrm>
            <a:off x="639953" y="1480574"/>
            <a:ext cx="3407410" cy="6045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800">
                <a:solidFill>
                  <a:srgbClr val="005BBB"/>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lvl1pPr indent="0" lvl="0" marL="38100" marR="0" algn="l">
              <a:lnSpc>
                <a:spcPct val="116875"/>
              </a:lnSpc>
              <a:spcBef>
                <a:spcPts val="0"/>
              </a:spcBef>
              <a:buNone/>
              <a:defRPr b="1" i="0" sz="1600" u="none" cap="none" strike="noStrike">
                <a:solidFill>
                  <a:srgbClr val="666666"/>
                </a:solidFill>
                <a:latin typeface="Arial"/>
                <a:ea typeface="Arial"/>
                <a:cs typeface="Arial"/>
                <a:sym typeface="Arial"/>
              </a:defRPr>
            </a:lvl1pPr>
            <a:lvl2pPr indent="0" lvl="1" marL="38100" marR="0" algn="l">
              <a:lnSpc>
                <a:spcPct val="116875"/>
              </a:lnSpc>
              <a:spcBef>
                <a:spcPts val="0"/>
              </a:spcBef>
              <a:buNone/>
              <a:defRPr b="1" i="0" sz="1600" u="none" cap="none" strike="noStrike">
                <a:solidFill>
                  <a:srgbClr val="666666"/>
                </a:solidFill>
                <a:latin typeface="Arial"/>
                <a:ea typeface="Arial"/>
                <a:cs typeface="Arial"/>
                <a:sym typeface="Arial"/>
              </a:defRPr>
            </a:lvl2pPr>
            <a:lvl3pPr indent="0" lvl="2" marL="38100" marR="0" algn="l">
              <a:lnSpc>
                <a:spcPct val="116875"/>
              </a:lnSpc>
              <a:spcBef>
                <a:spcPts val="0"/>
              </a:spcBef>
              <a:buNone/>
              <a:defRPr b="1" i="0" sz="1600" u="none" cap="none" strike="noStrike">
                <a:solidFill>
                  <a:srgbClr val="666666"/>
                </a:solidFill>
                <a:latin typeface="Arial"/>
                <a:ea typeface="Arial"/>
                <a:cs typeface="Arial"/>
                <a:sym typeface="Arial"/>
              </a:defRPr>
            </a:lvl3pPr>
            <a:lvl4pPr indent="0" lvl="3" marL="38100" marR="0" algn="l">
              <a:lnSpc>
                <a:spcPct val="116875"/>
              </a:lnSpc>
              <a:spcBef>
                <a:spcPts val="0"/>
              </a:spcBef>
              <a:buNone/>
              <a:defRPr b="1" i="0" sz="1600" u="none" cap="none" strike="noStrike">
                <a:solidFill>
                  <a:srgbClr val="666666"/>
                </a:solidFill>
                <a:latin typeface="Arial"/>
                <a:ea typeface="Arial"/>
                <a:cs typeface="Arial"/>
                <a:sym typeface="Arial"/>
              </a:defRPr>
            </a:lvl4pPr>
            <a:lvl5pPr indent="0" lvl="4" marL="38100" marR="0" algn="l">
              <a:lnSpc>
                <a:spcPct val="116875"/>
              </a:lnSpc>
              <a:spcBef>
                <a:spcPts val="0"/>
              </a:spcBef>
              <a:buNone/>
              <a:defRPr b="1" i="0" sz="1600" u="none" cap="none" strike="noStrike">
                <a:solidFill>
                  <a:srgbClr val="666666"/>
                </a:solidFill>
                <a:latin typeface="Arial"/>
                <a:ea typeface="Arial"/>
                <a:cs typeface="Arial"/>
                <a:sym typeface="Arial"/>
              </a:defRPr>
            </a:lvl5pPr>
            <a:lvl6pPr indent="0" lvl="5" marL="38100" marR="0" algn="l">
              <a:lnSpc>
                <a:spcPct val="116875"/>
              </a:lnSpc>
              <a:spcBef>
                <a:spcPts val="0"/>
              </a:spcBef>
              <a:buNone/>
              <a:defRPr b="1" i="0" sz="1600" u="none" cap="none" strike="noStrike">
                <a:solidFill>
                  <a:srgbClr val="666666"/>
                </a:solidFill>
                <a:latin typeface="Arial"/>
                <a:ea typeface="Arial"/>
                <a:cs typeface="Arial"/>
                <a:sym typeface="Arial"/>
              </a:defRPr>
            </a:lvl6pPr>
            <a:lvl7pPr indent="0" lvl="6" marL="38100" marR="0" algn="l">
              <a:lnSpc>
                <a:spcPct val="116875"/>
              </a:lnSpc>
              <a:spcBef>
                <a:spcPts val="0"/>
              </a:spcBef>
              <a:buNone/>
              <a:defRPr b="1" i="0" sz="1600" u="none" cap="none" strike="noStrike">
                <a:solidFill>
                  <a:srgbClr val="666666"/>
                </a:solidFill>
                <a:latin typeface="Arial"/>
                <a:ea typeface="Arial"/>
                <a:cs typeface="Arial"/>
                <a:sym typeface="Arial"/>
              </a:defRPr>
            </a:lvl7pPr>
            <a:lvl8pPr indent="0" lvl="7" marL="38100" marR="0" algn="l">
              <a:lnSpc>
                <a:spcPct val="116875"/>
              </a:lnSpc>
              <a:spcBef>
                <a:spcPts val="0"/>
              </a:spcBef>
              <a:buNone/>
              <a:defRPr b="1" i="0" sz="1600" u="none" cap="none" strike="noStrike">
                <a:solidFill>
                  <a:srgbClr val="666666"/>
                </a:solidFill>
                <a:latin typeface="Arial"/>
                <a:ea typeface="Arial"/>
                <a:cs typeface="Arial"/>
                <a:sym typeface="Arial"/>
              </a:defRPr>
            </a:lvl8pPr>
            <a:lvl9pPr indent="0" lvl="8" marL="38100" marR="0" algn="l">
              <a:lnSpc>
                <a:spcPct val="116875"/>
              </a:lnSpc>
              <a:spcBef>
                <a:spcPts val="0"/>
              </a:spcBef>
              <a:buNone/>
              <a:defRPr b="1" i="0" sz="1600" u="none" cap="none" strike="noStrike">
                <a:solidFill>
                  <a:srgbClr val="666666"/>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1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lvl1pPr indent="0" lvl="0" marL="38100" marR="0" algn="l">
              <a:lnSpc>
                <a:spcPct val="116875"/>
              </a:lnSpc>
              <a:spcBef>
                <a:spcPts val="0"/>
              </a:spcBef>
              <a:buNone/>
              <a:defRPr b="1" i="0" sz="1600" u="none" cap="none" strike="noStrike">
                <a:solidFill>
                  <a:srgbClr val="666666"/>
                </a:solidFill>
                <a:latin typeface="Arial"/>
                <a:ea typeface="Arial"/>
                <a:cs typeface="Arial"/>
                <a:sym typeface="Arial"/>
              </a:defRPr>
            </a:lvl1pPr>
            <a:lvl2pPr indent="0" lvl="1" marL="38100" marR="0" algn="l">
              <a:lnSpc>
                <a:spcPct val="116875"/>
              </a:lnSpc>
              <a:spcBef>
                <a:spcPts val="0"/>
              </a:spcBef>
              <a:buNone/>
              <a:defRPr b="1" i="0" sz="1600" u="none" cap="none" strike="noStrike">
                <a:solidFill>
                  <a:srgbClr val="666666"/>
                </a:solidFill>
                <a:latin typeface="Arial"/>
                <a:ea typeface="Arial"/>
                <a:cs typeface="Arial"/>
                <a:sym typeface="Arial"/>
              </a:defRPr>
            </a:lvl2pPr>
            <a:lvl3pPr indent="0" lvl="2" marL="38100" marR="0" algn="l">
              <a:lnSpc>
                <a:spcPct val="116875"/>
              </a:lnSpc>
              <a:spcBef>
                <a:spcPts val="0"/>
              </a:spcBef>
              <a:buNone/>
              <a:defRPr b="1" i="0" sz="1600" u="none" cap="none" strike="noStrike">
                <a:solidFill>
                  <a:srgbClr val="666666"/>
                </a:solidFill>
                <a:latin typeface="Arial"/>
                <a:ea typeface="Arial"/>
                <a:cs typeface="Arial"/>
                <a:sym typeface="Arial"/>
              </a:defRPr>
            </a:lvl3pPr>
            <a:lvl4pPr indent="0" lvl="3" marL="38100" marR="0" algn="l">
              <a:lnSpc>
                <a:spcPct val="116875"/>
              </a:lnSpc>
              <a:spcBef>
                <a:spcPts val="0"/>
              </a:spcBef>
              <a:buNone/>
              <a:defRPr b="1" i="0" sz="1600" u="none" cap="none" strike="noStrike">
                <a:solidFill>
                  <a:srgbClr val="666666"/>
                </a:solidFill>
                <a:latin typeface="Arial"/>
                <a:ea typeface="Arial"/>
                <a:cs typeface="Arial"/>
                <a:sym typeface="Arial"/>
              </a:defRPr>
            </a:lvl4pPr>
            <a:lvl5pPr indent="0" lvl="4" marL="38100" marR="0" algn="l">
              <a:lnSpc>
                <a:spcPct val="116875"/>
              </a:lnSpc>
              <a:spcBef>
                <a:spcPts val="0"/>
              </a:spcBef>
              <a:buNone/>
              <a:defRPr b="1" i="0" sz="1600" u="none" cap="none" strike="noStrike">
                <a:solidFill>
                  <a:srgbClr val="666666"/>
                </a:solidFill>
                <a:latin typeface="Arial"/>
                <a:ea typeface="Arial"/>
                <a:cs typeface="Arial"/>
                <a:sym typeface="Arial"/>
              </a:defRPr>
            </a:lvl5pPr>
            <a:lvl6pPr indent="0" lvl="5" marL="38100" marR="0" algn="l">
              <a:lnSpc>
                <a:spcPct val="116875"/>
              </a:lnSpc>
              <a:spcBef>
                <a:spcPts val="0"/>
              </a:spcBef>
              <a:buNone/>
              <a:defRPr b="1" i="0" sz="1600" u="none" cap="none" strike="noStrike">
                <a:solidFill>
                  <a:srgbClr val="666666"/>
                </a:solidFill>
                <a:latin typeface="Arial"/>
                <a:ea typeface="Arial"/>
                <a:cs typeface="Arial"/>
                <a:sym typeface="Arial"/>
              </a:defRPr>
            </a:lvl6pPr>
            <a:lvl7pPr indent="0" lvl="6" marL="38100" marR="0" algn="l">
              <a:lnSpc>
                <a:spcPct val="116875"/>
              </a:lnSpc>
              <a:spcBef>
                <a:spcPts val="0"/>
              </a:spcBef>
              <a:buNone/>
              <a:defRPr b="1" i="0" sz="1600" u="none" cap="none" strike="noStrike">
                <a:solidFill>
                  <a:srgbClr val="666666"/>
                </a:solidFill>
                <a:latin typeface="Arial"/>
                <a:ea typeface="Arial"/>
                <a:cs typeface="Arial"/>
                <a:sym typeface="Arial"/>
              </a:defRPr>
            </a:lvl7pPr>
            <a:lvl8pPr indent="0" lvl="7" marL="38100" marR="0" algn="l">
              <a:lnSpc>
                <a:spcPct val="116875"/>
              </a:lnSpc>
              <a:spcBef>
                <a:spcPts val="0"/>
              </a:spcBef>
              <a:buNone/>
              <a:defRPr b="1" i="0" sz="1600" u="none" cap="none" strike="noStrike">
                <a:solidFill>
                  <a:srgbClr val="666666"/>
                </a:solidFill>
                <a:latin typeface="Arial"/>
                <a:ea typeface="Arial"/>
                <a:cs typeface="Arial"/>
                <a:sym typeface="Arial"/>
              </a:defRPr>
            </a:lvl8pPr>
            <a:lvl9pPr indent="0" lvl="8" marL="38100" marR="0" algn="l">
              <a:lnSpc>
                <a:spcPct val="116875"/>
              </a:lnSpc>
              <a:spcBef>
                <a:spcPts val="0"/>
              </a:spcBef>
              <a:buNone/>
              <a:defRPr b="1" i="0" sz="1600" u="none" cap="none" strike="noStrike">
                <a:solidFill>
                  <a:srgbClr val="666666"/>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1"/>
          <p:cNvPicPr preferRelativeResize="0"/>
          <p:nvPr/>
        </p:nvPicPr>
        <p:blipFill rotWithShape="1">
          <a:blip r:embed="rId1">
            <a:alphaModFix/>
          </a:blip>
          <a:srcRect b="0" l="0" r="0" t="0"/>
          <a:stretch/>
        </p:blipFill>
        <p:spPr>
          <a:xfrm>
            <a:off x="0" y="0"/>
            <a:ext cx="12191999" cy="6857999"/>
          </a:xfrm>
          <a:prstGeom prst="rect">
            <a:avLst/>
          </a:prstGeom>
          <a:noFill/>
          <a:ln>
            <a:noFill/>
          </a:ln>
        </p:spPr>
      </p:pic>
      <p:pic>
        <p:nvPicPr>
          <p:cNvPr id="7" name="Google Shape;7;p11"/>
          <p:cNvPicPr preferRelativeResize="0"/>
          <p:nvPr/>
        </p:nvPicPr>
        <p:blipFill rotWithShape="1">
          <a:blip r:embed="rId2">
            <a:alphaModFix/>
          </a:blip>
          <a:srcRect b="0" l="0" r="0" t="0"/>
          <a:stretch/>
        </p:blipFill>
        <p:spPr>
          <a:xfrm>
            <a:off x="355600" y="321145"/>
            <a:ext cx="4800599" cy="356028"/>
          </a:xfrm>
          <a:prstGeom prst="rect">
            <a:avLst/>
          </a:prstGeom>
          <a:noFill/>
          <a:ln>
            <a:noFill/>
          </a:ln>
        </p:spPr>
      </p:pic>
      <p:sp>
        <p:nvSpPr>
          <p:cNvPr id="8" name="Google Shape;8;p11"/>
          <p:cNvSpPr txBox="1"/>
          <p:nvPr>
            <p:ph type="title"/>
          </p:nvPr>
        </p:nvSpPr>
        <p:spPr>
          <a:xfrm>
            <a:off x="639953" y="1480574"/>
            <a:ext cx="3407410" cy="6045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800" u="none" cap="none" strike="noStrike">
                <a:solidFill>
                  <a:srgbClr val="005BB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1"/>
          <p:cNvSpPr txBox="1"/>
          <p:nvPr>
            <p:ph idx="1" type="body"/>
          </p:nvPr>
        </p:nvSpPr>
        <p:spPr>
          <a:xfrm>
            <a:off x="715476" y="2053404"/>
            <a:ext cx="9196705" cy="28441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100" u="none" cap="none" strike="noStrike">
                <a:solidFill>
                  <a:srgbClr val="666666"/>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 name="Google Shape;10;p1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lvl1pPr indent="0" lvl="0" marL="38100" marR="0" rtl="0" algn="l">
              <a:lnSpc>
                <a:spcPct val="116875"/>
              </a:lnSpc>
              <a:spcBef>
                <a:spcPts val="0"/>
              </a:spcBef>
              <a:buNone/>
              <a:defRPr b="1" i="0" sz="1600" u="none" cap="none" strike="noStrike">
                <a:solidFill>
                  <a:srgbClr val="666666"/>
                </a:solidFill>
                <a:latin typeface="Arial"/>
                <a:ea typeface="Arial"/>
                <a:cs typeface="Arial"/>
                <a:sym typeface="Arial"/>
              </a:defRPr>
            </a:lvl1pPr>
            <a:lvl2pPr indent="0" lvl="1" marL="38100" marR="0" rtl="0" algn="l">
              <a:lnSpc>
                <a:spcPct val="116875"/>
              </a:lnSpc>
              <a:spcBef>
                <a:spcPts val="0"/>
              </a:spcBef>
              <a:buNone/>
              <a:defRPr b="1" i="0" sz="1600" u="none" cap="none" strike="noStrike">
                <a:solidFill>
                  <a:srgbClr val="666666"/>
                </a:solidFill>
                <a:latin typeface="Arial"/>
                <a:ea typeface="Arial"/>
                <a:cs typeface="Arial"/>
                <a:sym typeface="Arial"/>
              </a:defRPr>
            </a:lvl2pPr>
            <a:lvl3pPr indent="0" lvl="2" marL="38100" marR="0" rtl="0" algn="l">
              <a:lnSpc>
                <a:spcPct val="116875"/>
              </a:lnSpc>
              <a:spcBef>
                <a:spcPts val="0"/>
              </a:spcBef>
              <a:buNone/>
              <a:defRPr b="1" i="0" sz="1600" u="none" cap="none" strike="noStrike">
                <a:solidFill>
                  <a:srgbClr val="666666"/>
                </a:solidFill>
                <a:latin typeface="Arial"/>
                <a:ea typeface="Arial"/>
                <a:cs typeface="Arial"/>
                <a:sym typeface="Arial"/>
              </a:defRPr>
            </a:lvl3pPr>
            <a:lvl4pPr indent="0" lvl="3" marL="38100" marR="0" rtl="0" algn="l">
              <a:lnSpc>
                <a:spcPct val="116875"/>
              </a:lnSpc>
              <a:spcBef>
                <a:spcPts val="0"/>
              </a:spcBef>
              <a:buNone/>
              <a:defRPr b="1" i="0" sz="1600" u="none" cap="none" strike="noStrike">
                <a:solidFill>
                  <a:srgbClr val="666666"/>
                </a:solidFill>
                <a:latin typeface="Arial"/>
                <a:ea typeface="Arial"/>
                <a:cs typeface="Arial"/>
                <a:sym typeface="Arial"/>
              </a:defRPr>
            </a:lvl4pPr>
            <a:lvl5pPr indent="0" lvl="4" marL="38100" marR="0" rtl="0" algn="l">
              <a:lnSpc>
                <a:spcPct val="116875"/>
              </a:lnSpc>
              <a:spcBef>
                <a:spcPts val="0"/>
              </a:spcBef>
              <a:buNone/>
              <a:defRPr b="1" i="0" sz="1600" u="none" cap="none" strike="noStrike">
                <a:solidFill>
                  <a:srgbClr val="666666"/>
                </a:solidFill>
                <a:latin typeface="Arial"/>
                <a:ea typeface="Arial"/>
                <a:cs typeface="Arial"/>
                <a:sym typeface="Arial"/>
              </a:defRPr>
            </a:lvl5pPr>
            <a:lvl6pPr indent="0" lvl="5" marL="38100" marR="0" rtl="0" algn="l">
              <a:lnSpc>
                <a:spcPct val="116875"/>
              </a:lnSpc>
              <a:spcBef>
                <a:spcPts val="0"/>
              </a:spcBef>
              <a:buNone/>
              <a:defRPr b="1" i="0" sz="1600" u="none" cap="none" strike="noStrike">
                <a:solidFill>
                  <a:srgbClr val="666666"/>
                </a:solidFill>
                <a:latin typeface="Arial"/>
                <a:ea typeface="Arial"/>
                <a:cs typeface="Arial"/>
                <a:sym typeface="Arial"/>
              </a:defRPr>
            </a:lvl6pPr>
            <a:lvl7pPr indent="0" lvl="6" marL="38100" marR="0" rtl="0" algn="l">
              <a:lnSpc>
                <a:spcPct val="116875"/>
              </a:lnSpc>
              <a:spcBef>
                <a:spcPts val="0"/>
              </a:spcBef>
              <a:buNone/>
              <a:defRPr b="1" i="0" sz="1600" u="none" cap="none" strike="noStrike">
                <a:solidFill>
                  <a:srgbClr val="666666"/>
                </a:solidFill>
                <a:latin typeface="Arial"/>
                <a:ea typeface="Arial"/>
                <a:cs typeface="Arial"/>
                <a:sym typeface="Arial"/>
              </a:defRPr>
            </a:lvl7pPr>
            <a:lvl8pPr indent="0" lvl="7" marL="38100" marR="0" rtl="0" algn="l">
              <a:lnSpc>
                <a:spcPct val="116875"/>
              </a:lnSpc>
              <a:spcBef>
                <a:spcPts val="0"/>
              </a:spcBef>
              <a:buNone/>
              <a:defRPr b="1" i="0" sz="1600" u="none" cap="none" strike="noStrike">
                <a:solidFill>
                  <a:srgbClr val="666666"/>
                </a:solidFill>
                <a:latin typeface="Arial"/>
                <a:ea typeface="Arial"/>
                <a:cs typeface="Arial"/>
                <a:sym typeface="Arial"/>
              </a:defRPr>
            </a:lvl8pPr>
            <a:lvl9pPr indent="0" lvl="8" marL="38100" marR="0" rtl="0" algn="l">
              <a:lnSpc>
                <a:spcPct val="116875"/>
              </a:lnSpc>
              <a:spcBef>
                <a:spcPts val="0"/>
              </a:spcBef>
              <a:buNone/>
              <a:defRPr b="1" i="0" sz="1600" u="none" cap="none" strike="noStrike">
                <a:solidFill>
                  <a:srgbClr val="666666"/>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image" Target="../media/image10.gif"/><Relationship Id="rId5"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
          <p:cNvSpPr txBox="1"/>
          <p:nvPr/>
        </p:nvSpPr>
        <p:spPr>
          <a:xfrm>
            <a:off x="619399" y="372925"/>
            <a:ext cx="5082600" cy="3122400"/>
          </a:xfrm>
          <a:prstGeom prst="rect">
            <a:avLst/>
          </a:prstGeom>
          <a:noFill/>
          <a:ln>
            <a:noFill/>
          </a:ln>
        </p:spPr>
        <p:txBody>
          <a:bodyPr anchorCtr="0" anchor="t" bIns="0" lIns="0" spcFirstLastPara="1" rIns="0" wrap="square" tIns="55875">
            <a:spAutoFit/>
          </a:bodyPr>
          <a:lstStyle/>
          <a:p>
            <a:pPr indent="0" lvl="0" marL="12700" marR="5080" rtl="0" algn="l">
              <a:lnSpc>
                <a:spcPct val="115983"/>
              </a:lnSpc>
              <a:spcBef>
                <a:spcPts val="0"/>
              </a:spcBef>
              <a:spcAft>
                <a:spcPts val="0"/>
              </a:spcAft>
              <a:buNone/>
            </a:pPr>
            <a:r>
              <a:rPr b="0" i="0" lang="en-US" sz="6000" u="none" cap="none" strike="noStrike">
                <a:solidFill>
                  <a:schemeClr val="lt1"/>
                </a:solidFill>
                <a:latin typeface="Arial"/>
                <a:ea typeface="Arial"/>
                <a:cs typeface="Arial"/>
                <a:sym typeface="Arial"/>
              </a:rPr>
              <a:t>Convolutional Neural Networks</a:t>
            </a:r>
            <a:endParaRPr b="0" i="0" sz="6000" u="none" cap="none" strike="noStrike">
              <a:solidFill>
                <a:schemeClr val="lt1"/>
              </a:solidFill>
              <a:latin typeface="Arial"/>
              <a:ea typeface="Arial"/>
              <a:cs typeface="Arial"/>
              <a:sym typeface="Arial"/>
            </a:endParaRPr>
          </a:p>
        </p:txBody>
      </p:sp>
      <p:sp>
        <p:nvSpPr>
          <p:cNvPr id="48" name="Google Shape;48;p1"/>
          <p:cNvSpPr txBox="1"/>
          <p:nvPr/>
        </p:nvSpPr>
        <p:spPr>
          <a:xfrm>
            <a:off x="722575" y="3836275"/>
            <a:ext cx="53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98d8ebe67e_0_19"/>
          <p:cNvSpPr txBox="1"/>
          <p:nvPr/>
        </p:nvSpPr>
        <p:spPr>
          <a:xfrm>
            <a:off x="746200" y="1231850"/>
            <a:ext cx="93693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Times New Roman"/>
                <a:ea typeface="Times New Roman"/>
                <a:cs typeface="Times New Roman"/>
                <a:sym typeface="Times New Roman"/>
              </a:rPr>
              <a:t>Dropout Layer</a:t>
            </a:r>
            <a:endParaRPr b="1" sz="2100">
              <a:latin typeface="Times New Roman"/>
              <a:ea typeface="Times New Roman"/>
              <a:cs typeface="Times New Roman"/>
              <a:sym typeface="Times New Roman"/>
            </a:endParaRPr>
          </a:p>
          <a:p>
            <a:pPr indent="0" lvl="0" marL="0" rtl="0" algn="l">
              <a:spcBef>
                <a:spcPts val="0"/>
              </a:spcBef>
              <a:spcAft>
                <a:spcPts val="0"/>
              </a:spcAft>
              <a:buNone/>
            </a:pPr>
            <a:r>
              <a:t/>
            </a:r>
            <a:endParaRPr b="1" sz="21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few neurons are dropped from the neural network during training process resulting in reduced size of the model</a:t>
            </a:r>
            <a:endParaRPr sz="1800">
              <a:solidFill>
                <a:schemeClr val="dk1"/>
              </a:solidFill>
              <a:highlight>
                <a:srgbClr val="FFFFFF"/>
              </a:highlight>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Used to </a:t>
            </a:r>
            <a:r>
              <a:rPr lang="en-US" sz="1800">
                <a:solidFill>
                  <a:schemeClr val="dk1"/>
                </a:solidFill>
                <a:highlight>
                  <a:srgbClr val="FFFFFF"/>
                </a:highlight>
                <a:latin typeface="Times New Roman"/>
                <a:ea typeface="Times New Roman"/>
                <a:cs typeface="Times New Roman"/>
                <a:sym typeface="Times New Roman"/>
              </a:rPr>
              <a:t>prevent</a:t>
            </a:r>
            <a:r>
              <a:rPr lang="en-US" sz="1800">
                <a:solidFill>
                  <a:schemeClr val="dk1"/>
                </a:solidFill>
                <a:highlight>
                  <a:srgbClr val="FFFFFF"/>
                </a:highlight>
                <a:latin typeface="Times New Roman"/>
                <a:ea typeface="Times New Roman"/>
                <a:cs typeface="Times New Roman"/>
                <a:sym typeface="Times New Roman"/>
              </a:rPr>
              <a:t> Overfitting</a:t>
            </a:r>
            <a:endParaRPr b="1" sz="2100">
              <a:latin typeface="Times New Roman"/>
              <a:ea typeface="Times New Roman"/>
              <a:cs typeface="Times New Roman"/>
              <a:sym typeface="Times New Roman"/>
            </a:endParaRPr>
          </a:p>
        </p:txBody>
      </p:sp>
      <p:sp>
        <p:nvSpPr>
          <p:cNvPr id="118" name="Google Shape;118;g198d8ebe67e_0_19"/>
          <p:cNvSpPr txBox="1"/>
          <p:nvPr/>
        </p:nvSpPr>
        <p:spPr>
          <a:xfrm>
            <a:off x="851225" y="3237400"/>
            <a:ext cx="9369300" cy="217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Times New Roman"/>
                <a:ea typeface="Times New Roman"/>
                <a:cs typeface="Times New Roman"/>
                <a:sym typeface="Times New Roman"/>
              </a:rPr>
              <a:t>Loss: </a:t>
            </a:r>
            <a:endParaRPr b="1" sz="2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US" sz="1800">
                <a:latin typeface="Times New Roman"/>
                <a:ea typeface="Times New Roman"/>
                <a:cs typeface="Times New Roman"/>
                <a:sym typeface="Times New Roman"/>
              </a:rPr>
              <a:t>Method of evaluating how well the model is trained on given dataset.</a:t>
            </a:r>
            <a:endParaRPr sz="18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US" sz="1800">
                <a:latin typeface="Times New Roman"/>
                <a:ea typeface="Times New Roman"/>
                <a:cs typeface="Times New Roman"/>
                <a:sym typeface="Times New Roman"/>
              </a:rPr>
              <a:t>A good model should have low value of loss function.</a:t>
            </a:r>
            <a:endParaRPr sz="18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US" sz="1800">
                <a:latin typeface="Times New Roman"/>
                <a:ea typeface="Times New Roman"/>
                <a:cs typeface="Times New Roman"/>
                <a:sym typeface="Times New Roman"/>
              </a:rPr>
              <a:t>Cost function: An average loss over the training set.</a:t>
            </a:r>
            <a:endParaRPr sz="18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US" sz="1800">
                <a:latin typeface="Times New Roman"/>
                <a:ea typeface="Times New Roman"/>
                <a:cs typeface="Times New Roman"/>
                <a:sym typeface="Times New Roman"/>
              </a:rPr>
              <a:t>Two loss functions for classification: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Binary Cross-Entropy : Used for binary classification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Categorical Cross-Entropy: Used for multi classification (more than 2 classes).</a:t>
            </a:r>
            <a:endParaRPr b="1" sz="21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g19e144c852d_1_7"/>
          <p:cNvPicPr preferRelativeResize="0"/>
          <p:nvPr/>
        </p:nvPicPr>
        <p:blipFill>
          <a:blip r:embed="rId3">
            <a:alphaModFix/>
          </a:blip>
          <a:stretch>
            <a:fillRect/>
          </a:stretch>
        </p:blipFill>
        <p:spPr>
          <a:xfrm>
            <a:off x="1137075" y="3762775"/>
            <a:ext cx="9250601" cy="2684325"/>
          </a:xfrm>
          <a:prstGeom prst="rect">
            <a:avLst/>
          </a:prstGeom>
          <a:noFill/>
          <a:ln>
            <a:noFill/>
          </a:ln>
        </p:spPr>
      </p:pic>
      <p:sp>
        <p:nvSpPr>
          <p:cNvPr id="124" name="Google Shape;124;g19e144c852d_1_7"/>
          <p:cNvSpPr txBox="1"/>
          <p:nvPr>
            <p:ph type="title"/>
          </p:nvPr>
        </p:nvSpPr>
        <p:spPr>
          <a:xfrm>
            <a:off x="639945" y="1125250"/>
            <a:ext cx="9451500" cy="58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Classification using Random Forest</a:t>
            </a:r>
            <a:endParaRPr/>
          </a:p>
        </p:txBody>
      </p:sp>
      <p:sp>
        <p:nvSpPr>
          <p:cNvPr id="125" name="Google Shape;125;g19e144c852d_1_7"/>
          <p:cNvSpPr txBox="1"/>
          <p:nvPr>
            <p:ph idx="1" type="body"/>
          </p:nvPr>
        </p:nvSpPr>
        <p:spPr>
          <a:xfrm>
            <a:off x="715475" y="2053400"/>
            <a:ext cx="10690800" cy="2078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chemeClr val="dk1"/>
                </a:solidFill>
              </a:rPr>
              <a:t>Random Forest vs CNN ?</a:t>
            </a:r>
            <a:endParaRPr b="1">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Random Forests lack flexibility for feature extraction</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Cannot take advantage of the repetitive nature of images (treats each pixel as a </a:t>
            </a:r>
            <a:r>
              <a:rPr lang="en-US" sz="1800">
                <a:solidFill>
                  <a:schemeClr val="dk1"/>
                </a:solidFill>
              </a:rPr>
              <a:t>separate</a:t>
            </a:r>
            <a:r>
              <a:rPr lang="en-US" sz="1800">
                <a:solidFill>
                  <a:schemeClr val="dk1"/>
                </a:solidFill>
              </a:rPr>
              <a:t> feature) </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Does not exploit the latent patterns</a:t>
            </a:r>
            <a:endParaRPr sz="1800">
              <a:solidFill>
                <a:schemeClr val="dk1"/>
              </a:solidFill>
            </a:endParaRPr>
          </a:p>
          <a:p>
            <a:pPr indent="-304800" lvl="0" marL="457200" rtl="0" algn="l">
              <a:spcBef>
                <a:spcPts val="0"/>
              </a:spcBef>
              <a:spcAft>
                <a:spcPts val="0"/>
              </a:spcAft>
              <a:buClr>
                <a:schemeClr val="dk1"/>
              </a:buClr>
              <a:buSzPts val="1200"/>
              <a:buChar char="➢"/>
            </a:pPr>
            <a:r>
              <a:rPr lang="en-US" sz="1800">
                <a:solidFill>
                  <a:schemeClr val="dk1"/>
                </a:solidFill>
              </a:rPr>
              <a:t>In general the results obtained by CNN are much better</a:t>
            </a:r>
            <a:endParaRPr sz="1800">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9b2ff12fc9_0_0"/>
          <p:cNvSpPr txBox="1"/>
          <p:nvPr>
            <p:ph type="title"/>
          </p:nvPr>
        </p:nvSpPr>
        <p:spPr>
          <a:xfrm>
            <a:off x="600300" y="1220000"/>
            <a:ext cx="10991400" cy="58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Classification with CIFAR-10 dataset using CNN </a:t>
            </a:r>
            <a:endParaRPr/>
          </a:p>
        </p:txBody>
      </p:sp>
      <p:sp>
        <p:nvSpPr>
          <p:cNvPr id="131" name="Google Shape;131;g19b2ff12fc9_0_0"/>
          <p:cNvSpPr txBox="1"/>
          <p:nvPr>
            <p:ph idx="1" type="body"/>
          </p:nvPr>
        </p:nvSpPr>
        <p:spPr>
          <a:xfrm>
            <a:off x="639950" y="1920850"/>
            <a:ext cx="10208100" cy="1154400"/>
          </a:xfrm>
          <a:prstGeom prst="rect">
            <a:avLst/>
          </a:prstGeom>
        </p:spPr>
        <p:txBody>
          <a:bodyPr anchorCtr="0" anchor="t" bIns="0" lIns="0" spcFirstLastPara="1" rIns="0" wrap="square" tIns="0">
            <a:spAutoFit/>
          </a:bodyPr>
          <a:lstStyle/>
          <a:p>
            <a:pPr indent="-298450" lvl="0" marL="457200" rtl="0" algn="l">
              <a:spcBef>
                <a:spcPts val="0"/>
              </a:spcBef>
              <a:spcAft>
                <a:spcPts val="0"/>
              </a:spcAft>
              <a:buClr>
                <a:schemeClr val="dk1"/>
              </a:buClr>
              <a:buSzPts val="1100"/>
              <a:buChar char="●"/>
            </a:pPr>
            <a:r>
              <a:rPr lang="en-US" sz="1800">
                <a:solidFill>
                  <a:schemeClr val="dk1"/>
                </a:solidFill>
              </a:rPr>
              <a:t>The dataset contains total 60000 images with 10 different categories of images.</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Each image has 32x32 pixel size.</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Train set - 50000 and Test set - 10000</a:t>
            </a:r>
            <a:endParaRPr sz="1800">
              <a:solidFill>
                <a:schemeClr val="dk1"/>
              </a:solidFill>
            </a:endParaRPr>
          </a:p>
          <a:p>
            <a:pPr indent="0" lvl="0" marL="0" rtl="0" algn="l">
              <a:spcBef>
                <a:spcPts val="0"/>
              </a:spcBef>
              <a:spcAft>
                <a:spcPts val="0"/>
              </a:spcAft>
              <a:buNone/>
            </a:pPr>
            <a:r>
              <a:t/>
            </a:r>
            <a:endParaRPr/>
          </a:p>
        </p:txBody>
      </p:sp>
      <p:sp>
        <p:nvSpPr>
          <p:cNvPr id="132" name="Google Shape;132;g19b2ff12fc9_0_0"/>
          <p:cNvSpPr txBox="1"/>
          <p:nvPr>
            <p:ph idx="2" type="body"/>
          </p:nvPr>
        </p:nvSpPr>
        <p:spPr>
          <a:xfrm>
            <a:off x="639945" y="2873900"/>
            <a:ext cx="10208100" cy="1200600"/>
          </a:xfrm>
          <a:prstGeom prst="rect">
            <a:avLst/>
          </a:prstGeom>
        </p:spPr>
        <p:txBody>
          <a:bodyPr anchorCtr="0" anchor="t" bIns="0" lIns="0" spcFirstLastPara="1" rIns="0" wrap="square" tIns="0">
            <a:spAutoFit/>
          </a:bodyPr>
          <a:lstStyle/>
          <a:p>
            <a:pPr indent="-298450" lvl="0" marL="457200" rtl="0" algn="l">
              <a:spcBef>
                <a:spcPts val="0"/>
              </a:spcBef>
              <a:spcAft>
                <a:spcPts val="0"/>
              </a:spcAft>
              <a:buSzPts val="1100"/>
              <a:buChar char="●"/>
            </a:pPr>
            <a:r>
              <a:rPr b="1" lang="en-US" sz="1800">
                <a:solidFill>
                  <a:schemeClr val="dk1"/>
                </a:solidFill>
              </a:rPr>
              <a:t>Data Preparation</a:t>
            </a:r>
            <a:r>
              <a:rPr lang="en-US">
                <a:solidFill>
                  <a:schemeClr val="dk1"/>
                </a:solidFill>
              </a:rPr>
              <a:t>: </a:t>
            </a:r>
            <a:r>
              <a:rPr lang="en-US" sz="1800">
                <a:solidFill>
                  <a:schemeClr val="dk1"/>
                </a:solidFill>
              </a:rPr>
              <a:t>Normalization and categorical form (Binary values).</a:t>
            </a:r>
            <a:endParaRPr sz="1800">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Example of Categorical data: [0,1,0,0,0,0,0,0,0,0]:- belongs to the 2nd class.</a:t>
            </a:r>
            <a:endParaRPr sz="1800">
              <a:solidFill>
                <a:schemeClr val="dk1"/>
              </a:solidFill>
            </a:endParaRPr>
          </a:p>
          <a:p>
            <a:pPr indent="-298450" lvl="0" marL="457200" rtl="0" algn="l">
              <a:spcBef>
                <a:spcPts val="0"/>
              </a:spcBef>
              <a:spcAft>
                <a:spcPts val="0"/>
              </a:spcAft>
              <a:buSzPts val="1100"/>
              <a:buChar char="●"/>
            </a:pPr>
            <a:r>
              <a:rPr b="1" lang="en-US" sz="1800">
                <a:solidFill>
                  <a:schemeClr val="dk1"/>
                </a:solidFill>
              </a:rPr>
              <a:t>Augmentation</a:t>
            </a:r>
            <a:r>
              <a:rPr lang="en-US"/>
              <a:t>: </a:t>
            </a:r>
            <a:r>
              <a:rPr lang="en-US" sz="1800">
                <a:solidFill>
                  <a:schemeClr val="dk1"/>
                </a:solidFill>
              </a:rPr>
              <a:t>Data augmentation to increase the size of training set. H</a:t>
            </a:r>
            <a:r>
              <a:rPr lang="en-US" sz="1800">
                <a:solidFill>
                  <a:schemeClr val="dk1"/>
                </a:solidFill>
              </a:rPr>
              <a:t>orizontal and vertical flip, rotating images (0 to 45 degrees), set brightness range (0.3 - 0.9), zoom in and zoom out (25%) .</a:t>
            </a:r>
            <a:endParaRPr sz="1800">
              <a:solidFill>
                <a:schemeClr val="dk1"/>
              </a:solidFill>
            </a:endParaRPr>
          </a:p>
        </p:txBody>
      </p:sp>
      <p:pic>
        <p:nvPicPr>
          <p:cNvPr id="133" name="Google Shape;133;g19b2ff12fc9_0_0"/>
          <p:cNvPicPr preferRelativeResize="0"/>
          <p:nvPr/>
        </p:nvPicPr>
        <p:blipFill>
          <a:blip r:embed="rId3">
            <a:alphaModFix/>
          </a:blip>
          <a:stretch>
            <a:fillRect/>
          </a:stretch>
        </p:blipFill>
        <p:spPr>
          <a:xfrm>
            <a:off x="1583375" y="4366675"/>
            <a:ext cx="3691259" cy="2184950"/>
          </a:xfrm>
          <a:prstGeom prst="rect">
            <a:avLst/>
          </a:prstGeom>
          <a:noFill/>
          <a:ln>
            <a:noFill/>
          </a:ln>
        </p:spPr>
      </p:pic>
      <p:pic>
        <p:nvPicPr>
          <p:cNvPr id="134" name="Google Shape;134;g19b2ff12fc9_0_0"/>
          <p:cNvPicPr preferRelativeResize="0"/>
          <p:nvPr/>
        </p:nvPicPr>
        <p:blipFill>
          <a:blip r:embed="rId4">
            <a:alphaModFix/>
          </a:blip>
          <a:stretch>
            <a:fillRect/>
          </a:stretch>
        </p:blipFill>
        <p:spPr>
          <a:xfrm>
            <a:off x="5427025" y="4366663"/>
            <a:ext cx="4309198" cy="229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9e144c852d_0_0"/>
          <p:cNvSpPr txBox="1"/>
          <p:nvPr>
            <p:ph idx="1" type="body"/>
          </p:nvPr>
        </p:nvSpPr>
        <p:spPr>
          <a:xfrm>
            <a:off x="679950" y="1212425"/>
            <a:ext cx="4638300" cy="486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chemeClr val="dk1"/>
                </a:solidFill>
              </a:rPr>
              <a:t>Model Building</a:t>
            </a:r>
            <a:endParaRPr b="1">
              <a:solidFill>
                <a:schemeClr val="dk1"/>
              </a:solidFill>
            </a:endParaRPr>
          </a:p>
          <a:p>
            <a:pPr indent="0" lvl="0" marL="0" rtl="0" algn="l">
              <a:spcBef>
                <a:spcPts val="0"/>
              </a:spcBef>
              <a:spcAft>
                <a:spcPts val="0"/>
              </a:spcAft>
              <a:buNone/>
            </a:pPr>
            <a:r>
              <a:t/>
            </a:r>
            <a:endParaRPr b="1" sz="25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2 convolutional layers to extract feature each with 32 (3x3) filters </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Max Pooling</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25% dropout</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1 convolutional layer with 64 (3x3) filters</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Max Pooling</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25% dropout</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1 convolution layer with 128 (3x3) filters</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Max Pooling</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Flatten</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Dense layer with 1024 units</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Dense layer with 512 units</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25% dropout</a:t>
            </a:r>
            <a:endParaRPr sz="1800">
              <a:solidFill>
                <a:schemeClr val="dk1"/>
              </a:solidFill>
            </a:endParaRPr>
          </a:p>
          <a:p>
            <a:pPr indent="-298450" lvl="0" marL="457200" rtl="0" algn="l">
              <a:spcBef>
                <a:spcPts val="0"/>
              </a:spcBef>
              <a:spcAft>
                <a:spcPts val="0"/>
              </a:spcAft>
              <a:buClr>
                <a:schemeClr val="dk1"/>
              </a:buClr>
              <a:buSzPts val="1100"/>
              <a:buChar char="●"/>
            </a:pPr>
            <a:r>
              <a:rPr lang="en-US" sz="1800">
                <a:solidFill>
                  <a:schemeClr val="dk1"/>
                </a:solidFill>
              </a:rPr>
              <a:t>Output layer with Softmax Activation function</a:t>
            </a:r>
            <a:endParaRPr sz="1800">
              <a:solidFill>
                <a:schemeClr val="dk1"/>
              </a:solidFill>
            </a:endParaRPr>
          </a:p>
        </p:txBody>
      </p:sp>
      <p:pic>
        <p:nvPicPr>
          <p:cNvPr id="140" name="Google Shape;140;g19e144c852d_0_0"/>
          <p:cNvPicPr preferRelativeResize="0"/>
          <p:nvPr/>
        </p:nvPicPr>
        <p:blipFill>
          <a:blip r:embed="rId3">
            <a:alphaModFix/>
          </a:blip>
          <a:stretch>
            <a:fillRect/>
          </a:stretch>
        </p:blipFill>
        <p:spPr>
          <a:xfrm>
            <a:off x="5446975" y="2059825"/>
            <a:ext cx="6568950" cy="377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9e144c852d_0_12"/>
          <p:cNvSpPr txBox="1"/>
          <p:nvPr>
            <p:ph idx="1" type="body"/>
          </p:nvPr>
        </p:nvSpPr>
        <p:spPr>
          <a:xfrm>
            <a:off x="609600" y="1184790"/>
            <a:ext cx="5303400" cy="1754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chemeClr val="dk1"/>
                </a:solidFill>
              </a:rPr>
              <a:t>Results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Loss: </a:t>
            </a:r>
            <a:r>
              <a:rPr lang="en-US" sz="1800">
                <a:solidFill>
                  <a:schemeClr val="dk1"/>
                </a:solidFill>
              </a:rPr>
              <a:t>0.2303</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Accuracy: </a:t>
            </a:r>
            <a:r>
              <a:rPr lang="en-US" sz="1800">
                <a:solidFill>
                  <a:schemeClr val="dk1"/>
                </a:solidFill>
              </a:rPr>
              <a:t>91.68%</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Epochs</a:t>
            </a:r>
            <a:r>
              <a:rPr lang="en-US" sz="1800">
                <a:solidFill>
                  <a:schemeClr val="dk1"/>
                </a:solidFill>
              </a:rPr>
              <a:t>: 30</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Batch Size:</a:t>
            </a:r>
            <a:r>
              <a:rPr lang="en-US" sz="1800">
                <a:solidFill>
                  <a:schemeClr val="dk1"/>
                </a:solidFill>
              </a:rPr>
              <a:t> 30</a:t>
            </a:r>
            <a:endParaRPr sz="1800">
              <a:solidFill>
                <a:schemeClr val="dk1"/>
              </a:solidFill>
            </a:endParaRPr>
          </a:p>
        </p:txBody>
      </p:sp>
      <p:pic>
        <p:nvPicPr>
          <p:cNvPr id="146" name="Google Shape;146;g19e144c852d_0_12"/>
          <p:cNvPicPr preferRelativeResize="0"/>
          <p:nvPr/>
        </p:nvPicPr>
        <p:blipFill>
          <a:blip r:embed="rId3">
            <a:alphaModFix/>
          </a:blip>
          <a:stretch>
            <a:fillRect/>
          </a:stretch>
        </p:blipFill>
        <p:spPr>
          <a:xfrm>
            <a:off x="1141205" y="2939500"/>
            <a:ext cx="4075944" cy="3918501"/>
          </a:xfrm>
          <a:prstGeom prst="rect">
            <a:avLst/>
          </a:prstGeom>
          <a:noFill/>
          <a:ln>
            <a:noFill/>
          </a:ln>
        </p:spPr>
      </p:pic>
      <p:sp>
        <p:nvSpPr>
          <p:cNvPr id="147" name="Google Shape;147;g19e144c852d_0_12"/>
          <p:cNvSpPr txBox="1"/>
          <p:nvPr>
            <p:ph idx="2" type="body"/>
          </p:nvPr>
        </p:nvSpPr>
        <p:spPr>
          <a:xfrm>
            <a:off x="6255205" y="1184790"/>
            <a:ext cx="5303400" cy="969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chemeClr val="dk1"/>
                </a:solidFill>
              </a:rPr>
              <a:t>Model Evaluation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US" sz="1800">
                <a:solidFill>
                  <a:schemeClr val="dk1"/>
                </a:solidFill>
              </a:rPr>
              <a:t>Test Accuracy:</a:t>
            </a:r>
            <a:r>
              <a:rPr b="1" lang="en-US">
                <a:solidFill>
                  <a:schemeClr val="dk1"/>
                </a:solidFill>
              </a:rPr>
              <a:t> </a:t>
            </a:r>
            <a:r>
              <a:rPr lang="en-US" sz="1800">
                <a:solidFill>
                  <a:schemeClr val="dk1"/>
                </a:solidFill>
              </a:rPr>
              <a:t>80.12%</a:t>
            </a:r>
            <a:endParaRPr sz="1800">
              <a:solidFill>
                <a:schemeClr val="dk1"/>
              </a:solidFill>
            </a:endParaRPr>
          </a:p>
        </p:txBody>
      </p:sp>
      <p:pic>
        <p:nvPicPr>
          <p:cNvPr id="148" name="Google Shape;148;g19e144c852d_0_12"/>
          <p:cNvPicPr preferRelativeResize="0"/>
          <p:nvPr/>
        </p:nvPicPr>
        <p:blipFill>
          <a:blip r:embed="rId4">
            <a:alphaModFix/>
          </a:blip>
          <a:stretch>
            <a:fillRect/>
          </a:stretch>
        </p:blipFill>
        <p:spPr>
          <a:xfrm>
            <a:off x="6834300" y="2939500"/>
            <a:ext cx="3967201" cy="366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9b2ff12fc9_0_11"/>
          <p:cNvSpPr txBox="1"/>
          <p:nvPr>
            <p:ph type="title"/>
          </p:nvPr>
        </p:nvSpPr>
        <p:spPr>
          <a:xfrm>
            <a:off x="639945" y="1480575"/>
            <a:ext cx="8871300" cy="58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Limitations</a:t>
            </a:r>
            <a:endParaRPr/>
          </a:p>
        </p:txBody>
      </p:sp>
      <p:sp>
        <p:nvSpPr>
          <p:cNvPr id="154" name="Google Shape;154;g19b2ff12fc9_0_11"/>
          <p:cNvSpPr txBox="1"/>
          <p:nvPr>
            <p:ph idx="1" type="body"/>
          </p:nvPr>
        </p:nvSpPr>
        <p:spPr>
          <a:xfrm>
            <a:off x="639950" y="2288025"/>
            <a:ext cx="10541400" cy="615600"/>
          </a:xfrm>
          <a:prstGeom prst="rect">
            <a:avLst/>
          </a:prstGeom>
        </p:spPr>
        <p:txBody>
          <a:bodyPr anchorCtr="0" anchor="t" bIns="0" lIns="0" spcFirstLastPara="1" rIns="0" wrap="square" tIns="0">
            <a:spAutoFit/>
          </a:bodyPr>
          <a:lstStyle/>
          <a:p>
            <a:pPr indent="-311150" lvl="0" marL="457200" rtl="0" algn="l">
              <a:spcBef>
                <a:spcPts val="0"/>
              </a:spcBef>
              <a:spcAft>
                <a:spcPts val="0"/>
              </a:spcAft>
              <a:buClr>
                <a:schemeClr val="dk1"/>
              </a:buClr>
              <a:buSzPts val="1300"/>
              <a:buChar char="●"/>
            </a:pPr>
            <a:r>
              <a:rPr lang="en-US" sz="2000">
                <a:solidFill>
                  <a:schemeClr val="dk1"/>
                </a:solidFill>
              </a:rPr>
              <a:t>CNNs do not encode the position and orientation of the object.</a:t>
            </a:r>
            <a:endParaRPr sz="2000">
              <a:solidFill>
                <a:schemeClr val="dk1"/>
              </a:solidFill>
            </a:endParaRPr>
          </a:p>
          <a:p>
            <a:pPr indent="-311150" lvl="0" marL="457200" rtl="0" algn="l">
              <a:spcBef>
                <a:spcPts val="0"/>
              </a:spcBef>
              <a:spcAft>
                <a:spcPts val="0"/>
              </a:spcAft>
              <a:buClr>
                <a:schemeClr val="dk1"/>
              </a:buClr>
              <a:buSzPts val="1300"/>
              <a:buChar char="●"/>
            </a:pPr>
            <a:r>
              <a:rPr lang="en-US" sz="2000">
                <a:solidFill>
                  <a:schemeClr val="dk1"/>
                </a:solidFill>
              </a:rPr>
              <a:t>Max-Pooling layer</a:t>
            </a:r>
            <a:endParaRPr sz="2000">
              <a:solidFill>
                <a:schemeClr val="dk1"/>
              </a:solidFill>
            </a:endParaRPr>
          </a:p>
        </p:txBody>
      </p:sp>
      <p:pic>
        <p:nvPicPr>
          <p:cNvPr id="155" name="Google Shape;155;g19b2ff12fc9_0_11"/>
          <p:cNvPicPr preferRelativeResize="0"/>
          <p:nvPr/>
        </p:nvPicPr>
        <p:blipFill>
          <a:blip r:embed="rId3">
            <a:alphaModFix/>
          </a:blip>
          <a:stretch>
            <a:fillRect/>
          </a:stretch>
        </p:blipFill>
        <p:spPr>
          <a:xfrm>
            <a:off x="296450" y="3883425"/>
            <a:ext cx="4157100" cy="2263900"/>
          </a:xfrm>
          <a:prstGeom prst="rect">
            <a:avLst/>
          </a:prstGeom>
          <a:noFill/>
          <a:ln>
            <a:noFill/>
          </a:ln>
        </p:spPr>
      </p:pic>
      <p:pic>
        <p:nvPicPr>
          <p:cNvPr id="156" name="Google Shape;156;g19b2ff12fc9_0_11"/>
          <p:cNvPicPr preferRelativeResize="0"/>
          <p:nvPr/>
        </p:nvPicPr>
        <p:blipFill>
          <a:blip r:embed="rId4">
            <a:alphaModFix/>
          </a:blip>
          <a:stretch>
            <a:fillRect/>
          </a:stretch>
        </p:blipFill>
        <p:spPr>
          <a:xfrm>
            <a:off x="4645577" y="3883425"/>
            <a:ext cx="3366897" cy="2263899"/>
          </a:xfrm>
          <a:prstGeom prst="rect">
            <a:avLst/>
          </a:prstGeom>
          <a:noFill/>
          <a:ln>
            <a:noFill/>
          </a:ln>
        </p:spPr>
      </p:pic>
      <p:pic>
        <p:nvPicPr>
          <p:cNvPr id="157" name="Google Shape;157;g19b2ff12fc9_0_11"/>
          <p:cNvPicPr preferRelativeResize="0"/>
          <p:nvPr/>
        </p:nvPicPr>
        <p:blipFill>
          <a:blip r:embed="rId5">
            <a:alphaModFix/>
          </a:blip>
          <a:stretch>
            <a:fillRect/>
          </a:stretch>
        </p:blipFill>
        <p:spPr>
          <a:xfrm>
            <a:off x="8204500" y="3883425"/>
            <a:ext cx="3929851" cy="2136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g198d8ebe67e_0_0"/>
          <p:cNvSpPr txBox="1"/>
          <p:nvPr>
            <p:ph type="ctrTitle"/>
          </p:nvPr>
        </p:nvSpPr>
        <p:spPr>
          <a:xfrm>
            <a:off x="645668" y="2003552"/>
            <a:ext cx="10900800" cy="2339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solidFill>
                  <a:schemeClr val="lt1"/>
                </a:solidFill>
              </a:rPr>
              <a:t>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 name="Google Shape;54;g198d8ebe67e_0_0"/>
          <p:cNvSpPr txBox="1"/>
          <p:nvPr>
            <p:ph idx="1" type="subTitle"/>
          </p:nvPr>
        </p:nvSpPr>
        <p:spPr>
          <a:xfrm>
            <a:off x="550418" y="2776680"/>
            <a:ext cx="10900800" cy="3016800"/>
          </a:xfrm>
          <a:prstGeom prst="rect">
            <a:avLst/>
          </a:prstGeom>
        </p:spPr>
        <p:txBody>
          <a:bodyPr anchorCtr="0" anchor="t" bIns="0" lIns="0" spcFirstLastPara="1" rIns="0" wrap="square" tIns="0">
            <a:spAutoFit/>
          </a:bodyPr>
          <a:lstStyle/>
          <a:p>
            <a:pPr indent="-406400" lvl="0" marL="457200" rtl="0" algn="l">
              <a:spcBef>
                <a:spcPts val="0"/>
              </a:spcBef>
              <a:spcAft>
                <a:spcPts val="0"/>
              </a:spcAft>
              <a:buClr>
                <a:schemeClr val="lt1"/>
              </a:buClr>
              <a:buSzPts val="2800"/>
              <a:buChar char="➢"/>
            </a:pPr>
            <a:r>
              <a:rPr lang="en-US" sz="2800">
                <a:solidFill>
                  <a:schemeClr val="lt1"/>
                </a:solidFill>
              </a:rPr>
              <a:t>Introduction to CNN’s</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Motivation for using CNN</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History &amp; Literature </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Implementation and Working Details</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Code Review</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Applications</a:t>
            </a:r>
            <a:endParaRPr sz="2800">
              <a:solidFill>
                <a:schemeClr val="lt1"/>
              </a:solidFill>
            </a:endParaRPr>
          </a:p>
          <a:p>
            <a:pPr indent="0" lvl="0" marL="0" rtl="0" algn="l">
              <a:spcBef>
                <a:spcPts val="0"/>
              </a:spcBef>
              <a:spcAft>
                <a:spcPts val="0"/>
              </a:spcAft>
              <a:buNone/>
            </a:pPr>
            <a:r>
              <a:t/>
            </a:r>
            <a:endParaRPr sz="2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561711" y="1940946"/>
            <a:ext cx="3709800" cy="59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is CNN?</a:t>
            </a:r>
            <a:endParaRPr/>
          </a:p>
        </p:txBody>
      </p:sp>
      <p:sp>
        <p:nvSpPr>
          <p:cNvPr id="60" name="Google Shape;60;p2"/>
          <p:cNvSpPr txBox="1"/>
          <p:nvPr>
            <p:ph idx="12" type="sldNum"/>
          </p:nvPr>
        </p:nvSpPr>
        <p:spPr>
          <a:xfrm>
            <a:off x="11328028" y="6403899"/>
            <a:ext cx="302400" cy="246300"/>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61" name="Google Shape;61;p2"/>
          <p:cNvSpPr txBox="1"/>
          <p:nvPr/>
        </p:nvSpPr>
        <p:spPr>
          <a:xfrm>
            <a:off x="561710" y="3483472"/>
            <a:ext cx="9950400" cy="1596600"/>
          </a:xfrm>
          <a:prstGeom prst="rect">
            <a:avLst/>
          </a:prstGeom>
          <a:noFill/>
          <a:ln>
            <a:noFill/>
          </a:ln>
        </p:spPr>
        <p:txBody>
          <a:bodyPr anchorCtr="0" anchor="t" bIns="0" lIns="0" spcFirstLastPara="1" rIns="0" wrap="square" tIns="12700">
            <a:spAutoFit/>
          </a:bodyPr>
          <a:lstStyle/>
          <a:p>
            <a:pPr indent="0" lvl="0" marL="12700" marR="5080" rtl="0" algn="l">
              <a:lnSpc>
                <a:spcPct val="130000"/>
              </a:lnSpc>
              <a:spcBef>
                <a:spcPts val="0"/>
              </a:spcBef>
              <a:spcAft>
                <a:spcPts val="0"/>
              </a:spcAft>
              <a:buNone/>
            </a:pPr>
            <a:r>
              <a:rPr lang="en-US" sz="2100">
                <a:solidFill>
                  <a:schemeClr val="dk1"/>
                </a:solidFill>
                <a:latin typeface="Times New Roman"/>
                <a:ea typeface="Times New Roman"/>
                <a:cs typeface="Times New Roman"/>
                <a:sym typeface="Times New Roman"/>
              </a:rPr>
              <a:t>A specialized </a:t>
            </a:r>
            <a:r>
              <a:rPr lang="en-US" sz="2100">
                <a:solidFill>
                  <a:schemeClr val="dk1"/>
                </a:solidFill>
                <a:latin typeface="Times New Roman"/>
                <a:ea typeface="Times New Roman"/>
                <a:cs typeface="Times New Roman"/>
                <a:sym typeface="Times New Roman"/>
              </a:rPr>
              <a:t>kind of neural network for processing data that has a known grid-like topology such as time-series data, image data etc.</a:t>
            </a:r>
            <a:endParaRPr sz="2100">
              <a:solidFill>
                <a:schemeClr val="dk1"/>
              </a:solidFill>
              <a:latin typeface="Times New Roman"/>
              <a:ea typeface="Times New Roman"/>
              <a:cs typeface="Times New Roman"/>
              <a:sym typeface="Times New Roman"/>
            </a:endParaRPr>
          </a:p>
          <a:p>
            <a:pPr indent="0" lvl="0" marL="12700" marR="5080" rtl="0" algn="l">
              <a:lnSpc>
                <a:spcPct val="130000"/>
              </a:lnSpc>
              <a:spcBef>
                <a:spcPts val="0"/>
              </a:spcBef>
              <a:spcAft>
                <a:spcPts val="0"/>
              </a:spcAft>
              <a:buNone/>
            </a:pPr>
            <a:r>
              <a:rPr lang="en-US" sz="2100">
                <a:solidFill>
                  <a:schemeClr val="dk1"/>
                </a:solidFill>
                <a:latin typeface="Times New Roman"/>
                <a:ea typeface="Times New Roman"/>
                <a:cs typeface="Times New Roman"/>
                <a:sym typeface="Times New Roman"/>
              </a:rPr>
              <a:t>Network employs a mathematical operation called “Convolution” in place of general matrix multiplication in at least one of their layers.</a:t>
            </a:r>
            <a:endParaRPr sz="2100">
              <a:solidFill>
                <a:schemeClr val="dk1"/>
              </a:solidFill>
              <a:latin typeface="Times New Roman"/>
              <a:ea typeface="Times New Roman"/>
              <a:cs typeface="Times New Roman"/>
              <a:sym typeface="Times New Roman"/>
            </a:endParaRPr>
          </a:p>
        </p:txBody>
      </p:sp>
      <p:pic>
        <p:nvPicPr>
          <p:cNvPr id="62" name="Google Shape;62;p2"/>
          <p:cNvPicPr preferRelativeResize="0"/>
          <p:nvPr/>
        </p:nvPicPr>
        <p:blipFill>
          <a:blip r:embed="rId3">
            <a:alphaModFix/>
          </a:blip>
          <a:stretch>
            <a:fillRect/>
          </a:stretch>
        </p:blipFill>
        <p:spPr>
          <a:xfrm>
            <a:off x="4741100" y="995997"/>
            <a:ext cx="7362699" cy="24874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type="title"/>
          </p:nvPr>
        </p:nvSpPr>
        <p:spPr>
          <a:xfrm>
            <a:off x="572974" y="1480583"/>
            <a:ext cx="3387600" cy="59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Motivation</a:t>
            </a:r>
            <a:endParaRPr/>
          </a:p>
        </p:txBody>
      </p:sp>
      <p:sp>
        <p:nvSpPr>
          <p:cNvPr id="68" name="Google Shape;68;p3"/>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69" name="Google Shape;69;p3"/>
          <p:cNvSpPr txBox="1"/>
          <p:nvPr/>
        </p:nvSpPr>
        <p:spPr>
          <a:xfrm>
            <a:off x="639950" y="2104200"/>
            <a:ext cx="11001600" cy="2372400"/>
          </a:xfrm>
          <a:prstGeom prst="rect">
            <a:avLst/>
          </a:prstGeom>
          <a:noFill/>
          <a:ln>
            <a:noFill/>
          </a:ln>
        </p:spPr>
        <p:txBody>
          <a:bodyPr anchorCtr="0" anchor="t" bIns="0" lIns="0" spcFirstLastPara="1" rIns="0" wrap="square" tIns="108575">
            <a:spAutoFit/>
          </a:bodyPr>
          <a:lstStyle/>
          <a:p>
            <a:pPr indent="-361950" lvl="0" marL="457200" marR="0" rtl="0" algn="l">
              <a:lnSpc>
                <a:spcPct val="100000"/>
              </a:lnSpc>
              <a:spcBef>
                <a:spcPts val="0"/>
              </a:spcBef>
              <a:spcAft>
                <a:spcPts val="0"/>
              </a:spcAft>
              <a:buClr>
                <a:schemeClr val="dk1"/>
              </a:buClr>
              <a:buSzPts val="2100"/>
              <a:buFont typeface="Times New Roman"/>
              <a:buAutoNum type="arabicPeriod"/>
            </a:pPr>
            <a:r>
              <a:rPr b="1" lang="en-US" sz="2100">
                <a:solidFill>
                  <a:srgbClr val="666666"/>
                </a:solidFill>
                <a:latin typeface="Times New Roman"/>
                <a:ea typeface="Times New Roman"/>
                <a:cs typeface="Times New Roman"/>
                <a:sym typeface="Times New Roman"/>
              </a:rPr>
              <a:t>Sparse Interactions</a:t>
            </a:r>
            <a:r>
              <a:rPr lang="en-US" sz="2100">
                <a:solidFill>
                  <a:srgbClr val="666666"/>
                </a:solidFill>
                <a:latin typeface="Times New Roman"/>
                <a:ea typeface="Times New Roman"/>
                <a:cs typeface="Times New Roman"/>
                <a:sym typeface="Times New Roman"/>
              </a:rPr>
              <a:t>: Unlike traditional neural network where every output unit interacts with every input unit, CNNs have sparse connectivity. Detects small, meaningful features that occupy only tens of thousands of pixels. Fewer parameters.</a:t>
            </a:r>
            <a:endParaRPr sz="2100">
              <a:solidFill>
                <a:srgbClr val="666666"/>
              </a:solidFill>
              <a:latin typeface="Times New Roman"/>
              <a:ea typeface="Times New Roman"/>
              <a:cs typeface="Times New Roman"/>
              <a:sym typeface="Times New Roman"/>
            </a:endParaRPr>
          </a:p>
          <a:p>
            <a:pPr indent="-361950" lvl="0" marL="457200" marR="0" rtl="0" algn="l">
              <a:lnSpc>
                <a:spcPct val="100000"/>
              </a:lnSpc>
              <a:spcBef>
                <a:spcPts val="0"/>
              </a:spcBef>
              <a:spcAft>
                <a:spcPts val="0"/>
              </a:spcAft>
              <a:buClr>
                <a:srgbClr val="666666"/>
              </a:buClr>
              <a:buSzPts val="2100"/>
              <a:buFont typeface="Times New Roman"/>
              <a:buAutoNum type="arabicPeriod"/>
            </a:pPr>
            <a:r>
              <a:rPr b="1" lang="en-US" sz="2100">
                <a:solidFill>
                  <a:srgbClr val="666666"/>
                </a:solidFill>
                <a:latin typeface="Times New Roman"/>
                <a:ea typeface="Times New Roman"/>
                <a:cs typeface="Times New Roman"/>
                <a:sym typeface="Times New Roman"/>
              </a:rPr>
              <a:t>Parameter Sharing </a:t>
            </a:r>
            <a:r>
              <a:rPr lang="en-US" sz="2100">
                <a:solidFill>
                  <a:srgbClr val="666666"/>
                </a:solidFill>
                <a:latin typeface="Times New Roman"/>
                <a:ea typeface="Times New Roman"/>
                <a:cs typeface="Times New Roman"/>
                <a:sym typeface="Times New Roman"/>
              </a:rPr>
              <a:t>: The same parameter used for more than one function in a model. In CNN, each member of the kernel is used at every input.</a:t>
            </a:r>
            <a:endParaRPr sz="2100">
              <a:solidFill>
                <a:srgbClr val="666666"/>
              </a:solidFill>
              <a:latin typeface="Times New Roman"/>
              <a:ea typeface="Times New Roman"/>
              <a:cs typeface="Times New Roman"/>
              <a:sym typeface="Times New Roman"/>
            </a:endParaRPr>
          </a:p>
          <a:p>
            <a:pPr indent="-361950" lvl="0" marL="457200" marR="0" rtl="0" algn="l">
              <a:lnSpc>
                <a:spcPct val="100000"/>
              </a:lnSpc>
              <a:spcBef>
                <a:spcPts val="0"/>
              </a:spcBef>
              <a:spcAft>
                <a:spcPts val="0"/>
              </a:spcAft>
              <a:buClr>
                <a:srgbClr val="666666"/>
              </a:buClr>
              <a:buSzPts val="2100"/>
              <a:buFont typeface="Times New Roman"/>
              <a:buAutoNum type="arabicPeriod"/>
            </a:pPr>
            <a:r>
              <a:rPr b="1" lang="en-US" sz="2100">
                <a:solidFill>
                  <a:srgbClr val="666666"/>
                </a:solidFill>
                <a:latin typeface="Times New Roman"/>
                <a:ea typeface="Times New Roman"/>
                <a:cs typeface="Times New Roman"/>
                <a:sym typeface="Times New Roman"/>
              </a:rPr>
              <a:t>Equivariant representations</a:t>
            </a:r>
            <a:r>
              <a:rPr lang="en-US" sz="2100">
                <a:solidFill>
                  <a:srgbClr val="666666"/>
                </a:solidFill>
                <a:latin typeface="Times New Roman"/>
                <a:ea typeface="Times New Roman"/>
                <a:cs typeface="Times New Roman"/>
                <a:sym typeface="Times New Roman"/>
              </a:rPr>
              <a:t>: If the input changes, the output changes in a same way. To use the same parameters to detect the local patterns at many locations in the image.</a:t>
            </a:r>
            <a:endParaRPr b="0" i="0" sz="2100" u="none" cap="none" strike="noStrike">
              <a:solidFill>
                <a:schemeClr val="dk1"/>
              </a:solidFill>
              <a:latin typeface="Times New Roman"/>
              <a:ea typeface="Times New Roman"/>
              <a:cs typeface="Times New Roman"/>
              <a:sym typeface="Times New Roman"/>
            </a:endParaRPr>
          </a:p>
        </p:txBody>
      </p:sp>
      <p:pic>
        <p:nvPicPr>
          <p:cNvPr id="70" name="Google Shape;70;p3"/>
          <p:cNvPicPr preferRelativeResize="0"/>
          <p:nvPr/>
        </p:nvPicPr>
        <p:blipFill>
          <a:blip r:embed="rId3">
            <a:alphaModFix/>
          </a:blip>
          <a:stretch>
            <a:fillRect/>
          </a:stretch>
        </p:blipFill>
        <p:spPr>
          <a:xfrm>
            <a:off x="4027500" y="4572000"/>
            <a:ext cx="3676650" cy="191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5"/>
          <p:cNvSpPr txBox="1"/>
          <p:nvPr>
            <p:ph type="title"/>
          </p:nvPr>
        </p:nvSpPr>
        <p:spPr>
          <a:xfrm>
            <a:off x="639951" y="1196300"/>
            <a:ext cx="7473600" cy="59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History and Literature</a:t>
            </a:r>
            <a:endParaRPr/>
          </a:p>
        </p:txBody>
      </p:sp>
      <p:sp>
        <p:nvSpPr>
          <p:cNvPr id="76" name="Google Shape;76;p5"/>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77" name="Google Shape;77;p5"/>
          <p:cNvSpPr txBox="1"/>
          <p:nvPr/>
        </p:nvSpPr>
        <p:spPr>
          <a:xfrm>
            <a:off x="179700" y="1844700"/>
            <a:ext cx="11832600" cy="5013300"/>
          </a:xfrm>
          <a:prstGeom prst="rect">
            <a:avLst/>
          </a:prstGeom>
          <a:noFill/>
          <a:ln>
            <a:noFill/>
          </a:ln>
        </p:spPr>
        <p:txBody>
          <a:bodyPr anchorCtr="0" anchor="t" bIns="0" lIns="0" spcFirstLastPara="1" rIns="0" wrap="square" tIns="86975">
            <a:spAutoFit/>
          </a:bodyPr>
          <a:lstStyle/>
          <a:p>
            <a:pPr indent="-355600" lvl="0" marL="457200" marR="0" rtl="0" algn="l">
              <a:lnSpc>
                <a:spcPct val="100000"/>
              </a:lnSpc>
              <a:spcBef>
                <a:spcPts val="1065"/>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Neocognitron(1980)</a:t>
            </a:r>
            <a:r>
              <a:rPr lang="en-US" sz="2000">
                <a:solidFill>
                  <a:schemeClr val="dk1"/>
                </a:solidFill>
                <a:latin typeface="Times New Roman"/>
                <a:ea typeface="Times New Roman"/>
                <a:cs typeface="Times New Roman"/>
                <a:sym typeface="Times New Roman"/>
              </a:rPr>
              <a:t> : The first architecture of its kind. The concept of feature extraction, pooling layers and convolution operation were introduced for recognition and classification. </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LeNet-5(1989-1998) :</a:t>
            </a:r>
            <a:r>
              <a:rPr lang="en-US" sz="2000">
                <a:solidFill>
                  <a:schemeClr val="dk1"/>
                </a:solidFill>
                <a:latin typeface="Times New Roman"/>
                <a:ea typeface="Times New Roman"/>
                <a:cs typeface="Times New Roman"/>
                <a:sym typeface="Times New Roman"/>
              </a:rPr>
              <a:t> It was developed for handwritten digit recognition task with 60K parameters.</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AlexNet(2012):</a:t>
            </a:r>
            <a:r>
              <a:rPr lang="en-US" sz="2000">
                <a:solidFill>
                  <a:schemeClr val="dk1"/>
                </a:solidFill>
                <a:latin typeface="Times New Roman"/>
                <a:ea typeface="Times New Roman"/>
                <a:cs typeface="Times New Roman"/>
                <a:sym typeface="Times New Roman"/>
              </a:rPr>
              <a:t> The first winner of Imagenet Dataset Classification </a:t>
            </a:r>
            <a:r>
              <a:rPr lang="en-US" sz="2000">
                <a:solidFill>
                  <a:schemeClr val="dk1"/>
                </a:solidFill>
                <a:latin typeface="Times New Roman"/>
                <a:ea typeface="Times New Roman"/>
                <a:cs typeface="Times New Roman"/>
                <a:sym typeface="Times New Roman"/>
              </a:rPr>
              <a:t>challenge</a:t>
            </a:r>
            <a:r>
              <a:rPr lang="en-US" sz="2000">
                <a:solidFill>
                  <a:schemeClr val="dk1"/>
                </a:solidFill>
                <a:latin typeface="Times New Roman"/>
                <a:ea typeface="Times New Roman"/>
                <a:cs typeface="Times New Roman"/>
                <a:sym typeface="Times New Roman"/>
              </a:rPr>
              <a:t>. It has 8 layers (5 convolutional layers and 3 fully connected). Introduced rectified linear unit(ReLU) as an activation function. 60M parameters in total.</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ZFNet(2013):</a:t>
            </a:r>
            <a:r>
              <a:rPr lang="en-US" sz="2000">
                <a:solidFill>
                  <a:schemeClr val="dk1"/>
                </a:solidFill>
                <a:latin typeface="Times New Roman"/>
                <a:ea typeface="Times New Roman"/>
                <a:cs typeface="Times New Roman"/>
                <a:sym typeface="Times New Roman"/>
              </a:rPr>
              <a:t> Same as AlexNet but few changes in hyperparameters. </a:t>
            </a:r>
            <a:r>
              <a:rPr lang="en-US" sz="2000">
                <a:solidFill>
                  <a:schemeClr val="dk1"/>
                </a:solidFill>
                <a:latin typeface="Times New Roman"/>
                <a:ea typeface="Times New Roman"/>
                <a:cs typeface="Times New Roman"/>
                <a:sym typeface="Times New Roman"/>
              </a:rPr>
              <a:t>Significant</a:t>
            </a:r>
            <a:r>
              <a:rPr lang="en-US" sz="2000">
                <a:solidFill>
                  <a:schemeClr val="dk1"/>
                </a:solidFill>
                <a:latin typeface="Times New Roman"/>
                <a:ea typeface="Times New Roman"/>
                <a:cs typeface="Times New Roman"/>
                <a:sym typeface="Times New Roman"/>
              </a:rPr>
              <a:t> decrease in the top-5 errors from 16.4% to 11.7%.</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VGGNet(2014):</a:t>
            </a:r>
            <a:r>
              <a:rPr lang="en-US" sz="2000">
                <a:solidFill>
                  <a:schemeClr val="dk1"/>
                </a:solidFill>
                <a:latin typeface="Times New Roman"/>
                <a:ea typeface="Times New Roman"/>
                <a:cs typeface="Times New Roman"/>
                <a:sym typeface="Times New Roman"/>
              </a:rPr>
              <a:t> Invented by Visual Geometry Group (at Oxford University).Worked on philosophy that by making CNN deeper, one can </a:t>
            </a:r>
            <a:r>
              <a:rPr lang="en-US" sz="2000">
                <a:solidFill>
                  <a:schemeClr val="dk1"/>
                </a:solidFill>
                <a:latin typeface="Times New Roman"/>
                <a:ea typeface="Times New Roman"/>
                <a:cs typeface="Times New Roman"/>
                <a:sym typeface="Times New Roman"/>
              </a:rPr>
              <a:t>achieve lower error rate on classification challenge. Homogeneous architecture and smaller receptive fields. Total 138M parameters. </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GoogLeNet(2014):</a:t>
            </a:r>
            <a:r>
              <a:rPr lang="en-US" sz="2000">
                <a:solidFill>
                  <a:schemeClr val="dk1"/>
                </a:solidFill>
                <a:latin typeface="Times New Roman"/>
                <a:ea typeface="Times New Roman"/>
                <a:cs typeface="Times New Roman"/>
                <a:sym typeface="Times New Roman"/>
              </a:rPr>
              <a:t> Again Focused on deeper networks but with less parameters, less memory usage  and computation. Total 22 Conv layers and total parameters reduced to 5M(12x lesser than AlexNet and 28x lesser than VGG.).</a:t>
            </a:r>
            <a:endParaRPr sz="2000">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ResNet(2015)</a:t>
            </a:r>
            <a:r>
              <a:rPr lang="en-US" sz="2000">
                <a:solidFill>
                  <a:schemeClr val="dk1"/>
                </a:solidFill>
                <a:latin typeface="Times New Roman"/>
                <a:ea typeface="Times New Roman"/>
                <a:cs typeface="Times New Roman"/>
                <a:sym typeface="Times New Roman"/>
              </a:rPr>
              <a:t>: was developed by Microsoft team with an idea of “residual blocks” </a:t>
            </a:r>
            <a:r>
              <a:rPr lang="en-US" sz="2000">
                <a:solidFill>
                  <a:schemeClr val="dk1"/>
                </a:solidFill>
                <a:latin typeface="Times New Roman"/>
                <a:ea typeface="Times New Roman"/>
                <a:cs typeface="Times New Roman"/>
                <a:sym typeface="Times New Roman"/>
              </a:rPr>
              <a:t>which are connected to each other through skip connections.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572974" y="1480583"/>
            <a:ext cx="5621100" cy="59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Implementation </a:t>
            </a:r>
            <a:endParaRPr/>
          </a:p>
        </p:txBody>
      </p:sp>
      <p:sp>
        <p:nvSpPr>
          <p:cNvPr id="83" name="Google Shape;83;p4"/>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84" name="Google Shape;84;p4"/>
          <p:cNvSpPr txBox="1"/>
          <p:nvPr/>
        </p:nvSpPr>
        <p:spPr>
          <a:xfrm>
            <a:off x="633077" y="2249445"/>
            <a:ext cx="9523800" cy="4437000"/>
          </a:xfrm>
          <a:prstGeom prst="rect">
            <a:avLst/>
          </a:prstGeom>
          <a:noFill/>
          <a:ln>
            <a:noFill/>
          </a:ln>
        </p:spPr>
        <p:txBody>
          <a:bodyPr anchorCtr="0" anchor="t" bIns="0" lIns="0" spcFirstLastPara="1" rIns="0" wrap="square" tIns="12700">
            <a:spAutoFit/>
          </a:bodyPr>
          <a:lstStyle/>
          <a:p>
            <a:pPr indent="-322580" lvl="0" marL="334645" marR="5080" rtl="0" algn="l">
              <a:lnSpc>
                <a:spcPct val="130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Primarily, used in the analysis of images through pattern detection(edges,corners,shapes) </a:t>
            </a:r>
            <a:endParaRPr sz="2100">
              <a:solidFill>
                <a:schemeClr val="dk1"/>
              </a:solidFill>
              <a:latin typeface="Times New Roman"/>
              <a:ea typeface="Times New Roman"/>
              <a:cs typeface="Times New Roman"/>
              <a:sym typeface="Times New Roman"/>
            </a:endParaRPr>
          </a:p>
          <a:p>
            <a:pPr indent="-361950" lvl="0" marL="457200" rtl="0" algn="l">
              <a:spcBef>
                <a:spcPts val="755"/>
              </a:spcBef>
              <a:spcAft>
                <a:spcPts val="0"/>
              </a:spcAft>
              <a:buClr>
                <a:schemeClr val="hlink"/>
              </a:buClr>
              <a:buSzPts val="2100"/>
              <a:buFont typeface="Times New Roman"/>
              <a:buChar char="➢"/>
            </a:pPr>
            <a:r>
              <a:rPr lang="en-US" sz="2100">
                <a:solidFill>
                  <a:schemeClr val="dk1"/>
                </a:solidFill>
                <a:latin typeface="Times New Roman"/>
                <a:ea typeface="Times New Roman"/>
                <a:cs typeface="Times New Roman"/>
                <a:sym typeface="Times New Roman"/>
              </a:rPr>
              <a:t>“Convolution” in CNN’s</a:t>
            </a:r>
            <a:endParaRPr sz="2100">
              <a:solidFill>
                <a:schemeClr val="dk1"/>
              </a:solidFill>
              <a:latin typeface="Times New Roman"/>
              <a:ea typeface="Times New Roman"/>
              <a:cs typeface="Times New Roman"/>
              <a:sym typeface="Times New Roman"/>
            </a:endParaRPr>
          </a:p>
          <a:p>
            <a:pPr indent="-412750" lvl="0" marL="457200" rtl="0" algn="l">
              <a:lnSpc>
                <a:spcPct val="115000"/>
              </a:lnSpc>
              <a:spcBef>
                <a:spcPts val="0"/>
              </a:spcBef>
              <a:spcAft>
                <a:spcPts val="0"/>
              </a:spcAft>
              <a:buClr>
                <a:schemeClr val="dk1"/>
              </a:buClr>
              <a:buSzPts val="2900"/>
              <a:buFont typeface="Times New Roman"/>
              <a:buChar char="-"/>
            </a:pPr>
            <a:r>
              <a:rPr lang="en-US" sz="1800">
                <a:solidFill>
                  <a:schemeClr val="dk1"/>
                </a:solidFill>
                <a:latin typeface="Times New Roman"/>
                <a:ea typeface="Times New Roman"/>
                <a:cs typeface="Times New Roman"/>
                <a:sym typeface="Times New Roman"/>
              </a:rPr>
              <a:t>special kind of linear operation wherein two functions are multiplied to produce a third function</a:t>
            </a:r>
            <a:endParaRPr sz="2100">
              <a:solidFill>
                <a:schemeClr val="dk1"/>
              </a:solidFill>
              <a:latin typeface="Times New Roman"/>
              <a:ea typeface="Times New Roman"/>
              <a:cs typeface="Times New Roman"/>
              <a:sym typeface="Times New Roman"/>
            </a:endParaRPr>
          </a:p>
          <a:p>
            <a:pPr indent="-322580" lvl="0" marL="334645" marR="5080" rtl="0" algn="l">
              <a:lnSpc>
                <a:spcPct val="130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It works by assigning importance to various aspects of the image using weights and bias</a:t>
            </a:r>
            <a:endParaRPr sz="2100">
              <a:solidFill>
                <a:schemeClr val="dk1"/>
              </a:solidFill>
              <a:latin typeface="Times New Roman"/>
              <a:ea typeface="Times New Roman"/>
              <a:cs typeface="Times New Roman"/>
              <a:sym typeface="Times New Roman"/>
            </a:endParaRPr>
          </a:p>
          <a:p>
            <a:pPr indent="-322580" lvl="0" marL="334645" marR="0" rtl="0" algn="l">
              <a:lnSpc>
                <a:spcPct val="100000"/>
              </a:lnSpc>
              <a:spcBef>
                <a:spcPts val="755"/>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Structure of a CNN </a:t>
            </a:r>
            <a:endParaRPr sz="2100">
              <a:solidFill>
                <a:schemeClr val="dk1"/>
              </a:solidFill>
              <a:latin typeface="Times New Roman"/>
              <a:ea typeface="Times New Roman"/>
              <a:cs typeface="Times New Roman"/>
              <a:sym typeface="Times New Roman"/>
            </a:endParaRPr>
          </a:p>
          <a:p>
            <a:pPr indent="-361950" lvl="0" marL="457200" marR="0" rtl="0" algn="l">
              <a:lnSpc>
                <a:spcPct val="100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Consists of 2 main parts</a:t>
            </a:r>
            <a:endParaRPr sz="2100">
              <a:solidFill>
                <a:schemeClr val="dk1"/>
              </a:solidFill>
              <a:latin typeface="Times New Roman"/>
              <a:ea typeface="Times New Roman"/>
              <a:cs typeface="Times New Roman"/>
              <a:sym typeface="Times New Roman"/>
            </a:endParaRPr>
          </a:p>
          <a:p>
            <a:pPr indent="-361950" lvl="0" marL="457200" marR="0" rtl="0" algn="l">
              <a:lnSpc>
                <a:spcPct val="100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1) Feature Extraction (Pooling and Convolutional Layers)</a:t>
            </a:r>
            <a:endParaRPr sz="2100">
              <a:solidFill>
                <a:schemeClr val="dk1"/>
              </a:solidFill>
              <a:latin typeface="Times New Roman"/>
              <a:ea typeface="Times New Roman"/>
              <a:cs typeface="Times New Roman"/>
              <a:sym typeface="Times New Roman"/>
            </a:endParaRPr>
          </a:p>
          <a:p>
            <a:pPr indent="-361950" lvl="0" marL="457200" marR="0" rtl="0" algn="l">
              <a:lnSpc>
                <a:spcPct val="100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2) Classification ( Fully Connected and output layer)</a:t>
            </a:r>
            <a:endParaRPr sz="2100">
              <a:solidFill>
                <a:schemeClr val="dk1"/>
              </a:solidFill>
              <a:latin typeface="Times New Roman"/>
              <a:ea typeface="Times New Roman"/>
              <a:cs typeface="Times New Roman"/>
              <a:sym typeface="Times New Roman"/>
            </a:endParaRPr>
          </a:p>
          <a:p>
            <a:pPr indent="0" lvl="0" marL="457200" marR="0" rtl="0" algn="l">
              <a:lnSpc>
                <a:spcPct val="100000"/>
              </a:lnSpc>
              <a:spcBef>
                <a:spcPts val="755"/>
              </a:spcBef>
              <a:spcAft>
                <a:spcPts val="0"/>
              </a:spcAft>
              <a:buNone/>
            </a:pPr>
            <a:r>
              <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7"/>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90" name="Google Shape;90;p7"/>
          <p:cNvSpPr txBox="1"/>
          <p:nvPr/>
        </p:nvSpPr>
        <p:spPr>
          <a:xfrm>
            <a:off x="747100" y="2047105"/>
            <a:ext cx="9588600" cy="305400"/>
          </a:xfrm>
          <a:prstGeom prst="rect">
            <a:avLst/>
          </a:prstGeom>
          <a:noFill/>
          <a:ln>
            <a:noFill/>
          </a:ln>
        </p:spPr>
        <p:txBody>
          <a:bodyPr anchorCtr="0" anchor="t" bIns="0" lIns="0" spcFirstLastPara="1" rIns="0" wrap="square" tIns="12700">
            <a:spAutoFit/>
          </a:bodyPr>
          <a:lstStyle/>
          <a:p>
            <a:pPr indent="0" lvl="0" marL="0" marR="71120" rtl="0" algn="l">
              <a:lnSpc>
                <a:spcPct val="130000"/>
              </a:lnSpc>
              <a:spcBef>
                <a:spcPts val="0"/>
              </a:spcBef>
              <a:spcAft>
                <a:spcPts val="0"/>
              </a:spcAft>
              <a:buNone/>
            </a:pPr>
            <a:r>
              <a:t/>
            </a:r>
            <a:endParaRPr b="0" i="0" sz="1900" u="none" cap="none" strike="noStrike">
              <a:solidFill>
                <a:schemeClr val="dk1"/>
              </a:solidFill>
              <a:latin typeface="Times New Roman"/>
              <a:ea typeface="Times New Roman"/>
              <a:cs typeface="Times New Roman"/>
              <a:sym typeface="Times New Roman"/>
            </a:endParaRPr>
          </a:p>
        </p:txBody>
      </p:sp>
      <p:pic>
        <p:nvPicPr>
          <p:cNvPr id="91" name="Google Shape;91;p7"/>
          <p:cNvPicPr preferRelativeResize="0"/>
          <p:nvPr/>
        </p:nvPicPr>
        <p:blipFill>
          <a:blip r:embed="rId3">
            <a:alphaModFix/>
          </a:blip>
          <a:stretch>
            <a:fillRect/>
          </a:stretch>
        </p:blipFill>
        <p:spPr>
          <a:xfrm>
            <a:off x="1890100" y="1074288"/>
            <a:ext cx="7950201" cy="2251025"/>
          </a:xfrm>
          <a:prstGeom prst="rect">
            <a:avLst/>
          </a:prstGeom>
          <a:noFill/>
          <a:ln>
            <a:noFill/>
          </a:ln>
        </p:spPr>
      </p:pic>
      <p:sp>
        <p:nvSpPr>
          <p:cNvPr id="92" name="Google Shape;92;p7"/>
          <p:cNvSpPr txBox="1"/>
          <p:nvPr/>
        </p:nvSpPr>
        <p:spPr>
          <a:xfrm>
            <a:off x="630600" y="3652350"/>
            <a:ext cx="10930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Times New Roman"/>
                <a:ea typeface="Times New Roman"/>
                <a:cs typeface="Times New Roman"/>
                <a:sym typeface="Times New Roman"/>
              </a:rPr>
              <a:t>Convolutional Layer</a:t>
            </a:r>
            <a:endParaRPr b="1"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US" sz="2100">
                <a:latin typeface="Times New Roman"/>
                <a:ea typeface="Times New Roman"/>
                <a:cs typeface="Times New Roman"/>
                <a:sym typeface="Times New Roman"/>
              </a:rPr>
              <a:t>Used to extract features from the input images</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US" sz="2100">
                <a:latin typeface="Times New Roman"/>
                <a:ea typeface="Times New Roman"/>
                <a:cs typeface="Times New Roman"/>
                <a:sym typeface="Times New Roman"/>
              </a:rPr>
              <a:t>Convolution is performed using a filter of size M X M</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US" sz="2100">
                <a:latin typeface="Times New Roman"/>
                <a:ea typeface="Times New Roman"/>
                <a:cs typeface="Times New Roman"/>
                <a:sym typeface="Times New Roman"/>
              </a:rPr>
              <a:t>The filters slide over the input image performing convolutions and creates a  feature </a:t>
            </a:r>
            <a:r>
              <a:rPr lang="en-US" sz="2100">
                <a:latin typeface="Times New Roman"/>
                <a:ea typeface="Times New Roman"/>
                <a:cs typeface="Times New Roman"/>
                <a:sym typeface="Times New Roman"/>
              </a:rPr>
              <a:t>map</a:t>
            </a:r>
            <a:r>
              <a:rPr lang="en-US" sz="2100">
                <a:latin typeface="Times New Roman"/>
                <a:ea typeface="Times New Roman"/>
                <a:cs typeface="Times New Roman"/>
                <a:sym typeface="Times New Roman"/>
              </a:rPr>
              <a:t> using the dot products </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US" sz="2100">
                <a:latin typeface="Times New Roman"/>
                <a:ea typeface="Times New Roman"/>
                <a:cs typeface="Times New Roman"/>
                <a:sym typeface="Times New Roman"/>
              </a:rPr>
              <a:t>Filters can detect complex features as we go deeper in the neural network</a:t>
            </a:r>
            <a:endParaRPr b="1" sz="21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98" name="Google Shape;98;p8"/>
          <p:cNvSpPr txBox="1"/>
          <p:nvPr/>
        </p:nvSpPr>
        <p:spPr>
          <a:xfrm>
            <a:off x="561500" y="3476206"/>
            <a:ext cx="8767500" cy="3156600"/>
          </a:xfrm>
          <a:prstGeom prst="rect">
            <a:avLst/>
          </a:prstGeom>
          <a:noFill/>
          <a:ln>
            <a:noFill/>
          </a:ln>
        </p:spPr>
        <p:txBody>
          <a:bodyPr anchorCtr="0" anchor="t" bIns="0" lIns="0" spcFirstLastPara="1" rIns="0" wrap="square" tIns="92700">
            <a:spAutoFit/>
          </a:bodyPr>
          <a:lstStyle/>
          <a:p>
            <a:pPr indent="0" lvl="0" marL="0" marR="0" rtl="0" algn="l">
              <a:lnSpc>
                <a:spcPct val="100000"/>
              </a:lnSpc>
              <a:spcBef>
                <a:spcPts val="900"/>
              </a:spcBef>
              <a:spcAft>
                <a:spcPts val="0"/>
              </a:spcAft>
              <a:buNone/>
            </a:pPr>
            <a:r>
              <a:rPr b="1" lang="en-US" sz="2000">
                <a:solidFill>
                  <a:schemeClr val="dk1"/>
                </a:solidFill>
                <a:latin typeface="Times New Roman"/>
                <a:ea typeface="Times New Roman"/>
                <a:cs typeface="Times New Roman"/>
                <a:sym typeface="Times New Roman"/>
              </a:rPr>
              <a:t>Pooling Layer</a:t>
            </a:r>
            <a:endParaRPr b="1" sz="2000">
              <a:solidFill>
                <a:schemeClr val="dk1"/>
              </a:solidFill>
              <a:latin typeface="Times New Roman"/>
              <a:ea typeface="Times New Roman"/>
              <a:cs typeface="Times New Roman"/>
              <a:sym typeface="Times New Roman"/>
            </a:endParaRPr>
          </a:p>
          <a:p>
            <a:pPr indent="-342900" lvl="0" marL="457200" marR="0" rtl="0" algn="l">
              <a:lnSpc>
                <a:spcPct val="100000"/>
              </a:lnSpc>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Used to reduce the size of the convolved feature map to reduce the computations (Dimensionality Reduction) </a:t>
            </a:r>
            <a:endParaRPr sz="1800">
              <a:solidFill>
                <a:schemeClr val="dk1"/>
              </a:solidFill>
              <a:latin typeface="Times New Roman"/>
              <a:ea typeface="Times New Roman"/>
              <a:cs typeface="Times New Roman"/>
              <a:sym typeface="Times New Roman"/>
            </a:endParaRPr>
          </a:p>
          <a:p>
            <a:pPr indent="0" lvl="0" marL="0" marR="0" rtl="0" algn="l">
              <a:lnSpc>
                <a:spcPct val="100000"/>
              </a:lnSpc>
              <a:spcBef>
                <a:spcPts val="900"/>
              </a:spcBef>
              <a:spcAft>
                <a:spcPts val="0"/>
              </a:spcAft>
              <a:buNone/>
            </a:pPr>
            <a:r>
              <a:rPr b="1" lang="en-US" sz="2000">
                <a:solidFill>
                  <a:schemeClr val="dk1"/>
                </a:solidFill>
                <a:latin typeface="Times New Roman"/>
                <a:ea typeface="Times New Roman"/>
                <a:cs typeface="Times New Roman"/>
                <a:sym typeface="Times New Roman"/>
              </a:rPr>
              <a:t>Fully Connected Layer</a:t>
            </a:r>
            <a:endParaRPr b="1" sz="2000">
              <a:solidFill>
                <a:schemeClr val="dk1"/>
              </a:solidFill>
              <a:latin typeface="Times New Roman"/>
              <a:ea typeface="Times New Roman"/>
              <a:cs typeface="Times New Roman"/>
              <a:sym typeface="Times New Roman"/>
            </a:endParaRPr>
          </a:p>
          <a:p>
            <a:pPr indent="-342900" lvl="0" marL="457200" marR="0" rtl="0" algn="l">
              <a:lnSpc>
                <a:spcPct val="100000"/>
              </a:lnSpc>
              <a:spcBef>
                <a:spcPts val="900"/>
              </a:spcBef>
              <a:spcAft>
                <a:spcPts val="0"/>
              </a:spcAft>
              <a:buClr>
                <a:schemeClr val="dk1"/>
              </a:buClr>
              <a:buSzPts val="1800"/>
              <a:buFont typeface="Times New Roman"/>
              <a:buChar char="-"/>
            </a:pPr>
            <a:r>
              <a:rPr lang="en-US" sz="1800">
                <a:solidFill>
                  <a:srgbClr val="3A3B41"/>
                </a:solidFill>
                <a:highlight>
                  <a:srgbClr val="FFFFFF"/>
                </a:highlight>
                <a:latin typeface="Times New Roman"/>
                <a:ea typeface="Times New Roman"/>
                <a:cs typeface="Times New Roman"/>
                <a:sym typeface="Times New Roman"/>
              </a:rPr>
              <a:t>The neuron applies a linear transformation to the input(flattened) vector through a weights matrix</a:t>
            </a:r>
            <a:endParaRPr sz="1800">
              <a:solidFill>
                <a:srgbClr val="3A3B41"/>
              </a:solidFill>
              <a:highlight>
                <a:srgbClr val="FFFFFF"/>
              </a:highlight>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a:solidFill>
                  <a:srgbClr val="3A3B41"/>
                </a:solidFill>
                <a:highlight>
                  <a:srgbClr val="FFFFFF"/>
                </a:highlight>
                <a:latin typeface="Times New Roman"/>
                <a:ea typeface="Times New Roman"/>
                <a:cs typeface="Times New Roman"/>
                <a:sym typeface="Times New Roman"/>
              </a:rPr>
              <a:t> A non-linear transformation is then applied to the product through a non-linear activation function</a:t>
            </a:r>
            <a:r>
              <a:rPr i="1" lang="en-US" sz="1800">
                <a:solidFill>
                  <a:srgbClr val="3A3B41"/>
                </a:solidFill>
                <a:highlight>
                  <a:srgbClr val="FFFFFF"/>
                </a:highlight>
                <a:latin typeface="Times New Roman"/>
                <a:ea typeface="Times New Roman"/>
                <a:cs typeface="Times New Roman"/>
                <a:sym typeface="Times New Roman"/>
              </a:rPr>
              <a:t> f</a:t>
            </a:r>
            <a:endParaRPr b="1" sz="1800">
              <a:solidFill>
                <a:schemeClr val="dk1"/>
              </a:solidFill>
              <a:latin typeface="Times New Roman"/>
              <a:ea typeface="Times New Roman"/>
              <a:cs typeface="Times New Roman"/>
              <a:sym typeface="Times New Roman"/>
            </a:endParaRPr>
          </a:p>
          <a:p>
            <a:pPr indent="0" lvl="0" marL="0" marR="0" rtl="0" algn="l">
              <a:lnSpc>
                <a:spcPct val="100000"/>
              </a:lnSpc>
              <a:spcBef>
                <a:spcPts val="900"/>
              </a:spcBef>
              <a:spcAft>
                <a:spcPts val="0"/>
              </a:spcAft>
              <a:buNone/>
            </a:pPr>
            <a:r>
              <a:t/>
            </a:r>
            <a:endParaRPr b="1" sz="2100">
              <a:solidFill>
                <a:schemeClr val="dk1"/>
              </a:solidFill>
              <a:latin typeface="Times New Roman"/>
              <a:ea typeface="Times New Roman"/>
              <a:cs typeface="Times New Roman"/>
              <a:sym typeface="Times New Roman"/>
            </a:endParaRPr>
          </a:p>
        </p:txBody>
      </p:sp>
      <p:pic>
        <p:nvPicPr>
          <p:cNvPr id="99" name="Google Shape;99;p8"/>
          <p:cNvPicPr preferRelativeResize="0"/>
          <p:nvPr/>
        </p:nvPicPr>
        <p:blipFill>
          <a:blip r:embed="rId3">
            <a:alphaModFix/>
          </a:blip>
          <a:stretch>
            <a:fillRect/>
          </a:stretch>
        </p:blipFill>
        <p:spPr>
          <a:xfrm>
            <a:off x="561500" y="1051600"/>
            <a:ext cx="3321224" cy="2424600"/>
          </a:xfrm>
          <a:prstGeom prst="rect">
            <a:avLst/>
          </a:prstGeom>
          <a:noFill/>
          <a:ln>
            <a:noFill/>
          </a:ln>
        </p:spPr>
      </p:pic>
      <p:sp>
        <p:nvSpPr>
          <p:cNvPr id="100" name="Google Shape;100;p8"/>
          <p:cNvSpPr txBox="1"/>
          <p:nvPr/>
        </p:nvSpPr>
        <p:spPr>
          <a:xfrm>
            <a:off x="817275" y="6171025"/>
            <a:ext cx="9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imes New Roman"/>
                <a:ea typeface="Times New Roman"/>
                <a:cs typeface="Times New Roman"/>
                <a:sym typeface="Times New Roman"/>
              </a:rPr>
              <a:t>https://glassboxmedicine.com/2020/08/03/convolutional-neural-networks-cnns-in-5-minutes/</a:t>
            </a:r>
            <a:endParaRPr>
              <a:latin typeface="Times New Roman"/>
              <a:ea typeface="Times New Roman"/>
              <a:cs typeface="Times New Roman"/>
              <a:sym typeface="Times New Roman"/>
            </a:endParaRPr>
          </a:p>
        </p:txBody>
      </p:sp>
      <p:pic>
        <p:nvPicPr>
          <p:cNvPr id="101" name="Google Shape;101;p8"/>
          <p:cNvPicPr preferRelativeResize="0"/>
          <p:nvPr/>
        </p:nvPicPr>
        <p:blipFill>
          <a:blip r:embed="rId4">
            <a:alphaModFix/>
          </a:blip>
          <a:stretch>
            <a:fillRect/>
          </a:stretch>
        </p:blipFill>
        <p:spPr>
          <a:xfrm>
            <a:off x="4112025" y="1179575"/>
            <a:ext cx="3967949" cy="1765950"/>
          </a:xfrm>
          <a:prstGeom prst="rect">
            <a:avLst/>
          </a:prstGeom>
          <a:noFill/>
          <a:ln>
            <a:noFill/>
          </a:ln>
        </p:spPr>
      </p:pic>
      <p:pic>
        <p:nvPicPr>
          <p:cNvPr id="102" name="Google Shape;102;p8"/>
          <p:cNvPicPr preferRelativeResize="0"/>
          <p:nvPr/>
        </p:nvPicPr>
        <p:blipFill>
          <a:blip r:embed="rId5">
            <a:alphaModFix/>
          </a:blip>
          <a:stretch>
            <a:fillRect/>
          </a:stretch>
        </p:blipFill>
        <p:spPr>
          <a:xfrm>
            <a:off x="8408275" y="1408175"/>
            <a:ext cx="3233276" cy="1765950"/>
          </a:xfrm>
          <a:prstGeom prst="rect">
            <a:avLst/>
          </a:prstGeom>
          <a:noFill/>
          <a:ln>
            <a:noFill/>
          </a:ln>
        </p:spPr>
      </p:pic>
      <p:sp>
        <p:nvSpPr>
          <p:cNvPr id="103" name="Google Shape;103;p8"/>
          <p:cNvSpPr txBox="1"/>
          <p:nvPr/>
        </p:nvSpPr>
        <p:spPr>
          <a:xfrm>
            <a:off x="9238725" y="3010750"/>
            <a:ext cx="25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Times New Roman"/>
                <a:ea typeface="Times New Roman"/>
                <a:cs typeface="Times New Roman"/>
                <a:sym typeface="Times New Roman"/>
              </a:rPr>
              <a:t>Average Pooling</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9"/>
          <p:cNvSpPr txBox="1"/>
          <p:nvPr>
            <p:ph idx="12" type="sldNum"/>
          </p:nvPr>
        </p:nvSpPr>
        <p:spPr>
          <a:xfrm>
            <a:off x="11339290" y="6378824"/>
            <a:ext cx="302259" cy="252729"/>
          </a:xfrm>
          <a:prstGeom prst="rect">
            <a:avLst/>
          </a:prstGeom>
          <a:noFill/>
          <a:ln>
            <a:noFill/>
          </a:ln>
        </p:spPr>
        <p:txBody>
          <a:bodyPr anchorCtr="0" anchor="t" bIns="0" lIns="0" spcFirstLastPara="1" rIns="0" wrap="square" tIns="0">
            <a:spAutoFit/>
          </a:bodyPr>
          <a:lstStyle/>
          <a:p>
            <a:pPr indent="0" lvl="0" marL="38100" rtl="0" algn="l">
              <a:lnSpc>
                <a:spcPct val="116875"/>
              </a:lnSpc>
              <a:spcBef>
                <a:spcPts val="0"/>
              </a:spcBef>
              <a:spcAft>
                <a:spcPts val="0"/>
              </a:spcAft>
              <a:buNone/>
            </a:pPr>
            <a:fld id="{00000000-1234-1234-1234-123412341234}" type="slidenum">
              <a:rPr lang="en-US"/>
              <a:t>‹#›</a:t>
            </a:fld>
            <a:endParaRPr/>
          </a:p>
        </p:txBody>
      </p:sp>
      <p:sp>
        <p:nvSpPr>
          <p:cNvPr id="109" name="Google Shape;109;p9"/>
          <p:cNvSpPr txBox="1"/>
          <p:nvPr/>
        </p:nvSpPr>
        <p:spPr>
          <a:xfrm>
            <a:off x="931800" y="1125225"/>
            <a:ext cx="10328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Times New Roman"/>
                <a:ea typeface="Times New Roman"/>
                <a:cs typeface="Times New Roman"/>
                <a:sym typeface="Times New Roman"/>
              </a:rPr>
              <a:t>Activation functions</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Used to add non-linearity to the network</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Filters the information that needs to be propagated through the network</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Different types of functions</a:t>
            </a: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AutoNum type="arabicParenR"/>
            </a:pPr>
            <a:r>
              <a:rPr lang="en-US" sz="1800">
                <a:latin typeface="Times New Roman"/>
                <a:ea typeface="Times New Roman"/>
                <a:cs typeface="Times New Roman"/>
                <a:sym typeface="Times New Roman"/>
              </a:rPr>
              <a:t>Sigmoid - used for binary classification and </a:t>
            </a:r>
            <a:r>
              <a:rPr lang="en-US" sz="1800">
                <a:latin typeface="Times New Roman"/>
                <a:ea typeface="Times New Roman"/>
                <a:cs typeface="Times New Roman"/>
                <a:sym typeface="Times New Roman"/>
              </a:rPr>
              <a:t>outputs</a:t>
            </a:r>
            <a:r>
              <a:rPr lang="en-US" sz="1800">
                <a:latin typeface="Times New Roman"/>
                <a:ea typeface="Times New Roman"/>
                <a:cs typeface="Times New Roman"/>
                <a:sym typeface="Times New Roman"/>
              </a:rPr>
              <a:t> value as 0 or 1</a:t>
            </a: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AutoNum type="arabicParenR"/>
            </a:pPr>
            <a:r>
              <a:rPr lang="en-US" sz="1800">
                <a:latin typeface="Times New Roman"/>
                <a:ea typeface="Times New Roman"/>
                <a:cs typeface="Times New Roman"/>
                <a:sym typeface="Times New Roman"/>
              </a:rPr>
              <a:t>Softmax - used for multiclass classification and outputs a vector of probabilities for each class  </a:t>
            </a: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AutoNum type="arabicParenR"/>
            </a:pPr>
            <a:r>
              <a:rPr lang="en-US" sz="1800">
                <a:latin typeface="Times New Roman"/>
                <a:ea typeface="Times New Roman"/>
                <a:cs typeface="Times New Roman"/>
                <a:sym typeface="Times New Roman"/>
              </a:rPr>
              <a:t>Rectified Linear Unit - Outputs the input directly if positive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Relu is used especially in the convolutional layers(Faster Computation, Gradient Descent does not get stuck)</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pic>
        <p:nvPicPr>
          <p:cNvPr id="110" name="Google Shape;110;p9"/>
          <p:cNvPicPr preferRelativeResize="0"/>
          <p:nvPr/>
        </p:nvPicPr>
        <p:blipFill>
          <a:blip r:embed="rId3">
            <a:alphaModFix/>
          </a:blip>
          <a:stretch>
            <a:fillRect/>
          </a:stretch>
        </p:blipFill>
        <p:spPr>
          <a:xfrm>
            <a:off x="1150875" y="4248725"/>
            <a:ext cx="3460551" cy="2307034"/>
          </a:xfrm>
          <a:prstGeom prst="rect">
            <a:avLst/>
          </a:prstGeom>
          <a:noFill/>
          <a:ln>
            <a:noFill/>
          </a:ln>
        </p:spPr>
      </p:pic>
      <p:pic>
        <p:nvPicPr>
          <p:cNvPr id="111" name="Google Shape;111;p9"/>
          <p:cNvPicPr preferRelativeResize="0"/>
          <p:nvPr/>
        </p:nvPicPr>
        <p:blipFill>
          <a:blip r:embed="rId4">
            <a:alphaModFix/>
          </a:blip>
          <a:stretch>
            <a:fillRect/>
          </a:stretch>
        </p:blipFill>
        <p:spPr>
          <a:xfrm>
            <a:off x="4885525" y="4395300"/>
            <a:ext cx="2856091" cy="2013875"/>
          </a:xfrm>
          <a:prstGeom prst="rect">
            <a:avLst/>
          </a:prstGeom>
          <a:noFill/>
          <a:ln>
            <a:noFill/>
          </a:ln>
        </p:spPr>
      </p:pic>
      <p:pic>
        <p:nvPicPr>
          <p:cNvPr id="112" name="Google Shape;112;p9"/>
          <p:cNvPicPr preferRelativeResize="0"/>
          <p:nvPr/>
        </p:nvPicPr>
        <p:blipFill>
          <a:blip r:embed="rId5">
            <a:alphaModFix/>
          </a:blip>
          <a:stretch>
            <a:fillRect/>
          </a:stretch>
        </p:blipFill>
        <p:spPr>
          <a:xfrm>
            <a:off x="8355725" y="4036137"/>
            <a:ext cx="3460550" cy="25954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2022-11-24T23:34:42Z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